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0" r:id="rId2"/>
    <p:sldMasterId id="2147483680" r:id="rId3"/>
  </p:sldMasterIdLst>
  <p:notesMasterIdLst>
    <p:notesMasterId r:id="rId22"/>
  </p:notesMasterIdLst>
  <p:handoutMasterIdLst>
    <p:handoutMasterId r:id="rId23"/>
  </p:handoutMasterIdLst>
  <p:sldIdLst>
    <p:sldId id="257" r:id="rId4"/>
    <p:sldId id="988" r:id="rId5"/>
    <p:sldId id="1016" r:id="rId6"/>
    <p:sldId id="1017" r:id="rId7"/>
    <p:sldId id="1015" r:id="rId8"/>
    <p:sldId id="1014" r:id="rId9"/>
    <p:sldId id="1019" r:id="rId10"/>
    <p:sldId id="1020" r:id="rId11"/>
    <p:sldId id="1003" r:id="rId12"/>
    <p:sldId id="1004" r:id="rId13"/>
    <p:sldId id="374" r:id="rId14"/>
    <p:sldId id="375" r:id="rId15"/>
    <p:sldId id="1021" r:id="rId16"/>
    <p:sldId id="1012" r:id="rId17"/>
    <p:sldId id="590" r:id="rId18"/>
    <p:sldId id="1018" r:id="rId19"/>
    <p:sldId id="1022" r:id="rId20"/>
    <p:sldId id="796" r:id="rId21"/>
  </p:sldIdLst>
  <p:sldSz cx="9144000" cy="5143500" type="screen16x9"/>
  <p:notesSz cx="6735763" cy="9866313"/>
  <p:defaultTextStyle>
    <a:defPPr>
      <a:defRPr lang="fr-FR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5" pos="57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F3F92"/>
    <a:srgbClr val="E5EF85"/>
    <a:srgbClr val="91D0D3"/>
    <a:srgbClr val="000000"/>
    <a:srgbClr val="BDDAEC"/>
    <a:srgbClr val="D9EFEE"/>
    <a:srgbClr val="E5E88C"/>
    <a:srgbClr val="E5EFF4"/>
    <a:srgbClr val="B3B6DA"/>
    <a:srgbClr val="3233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96" autoAdjust="0"/>
    <p:restoredTop sz="94672"/>
  </p:normalViewPr>
  <p:slideViewPr>
    <p:cSldViewPr snapToGrid="0" snapToObjects="1" showGuides="1">
      <p:cViewPr varScale="1">
        <p:scale>
          <a:sx n="96" d="100"/>
          <a:sy n="96" d="100"/>
        </p:scale>
        <p:origin x="116" y="48"/>
      </p:cViewPr>
      <p:guideLst>
        <p:guide orient="horz"/>
        <p:guide pos="57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3B32DA-A2B5-46FB-813F-607F4DA539A1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fr-FR"/>
        </a:p>
      </dgm:t>
    </dgm:pt>
    <dgm:pt modelId="{79FD2367-028C-46EF-937A-1BDA7E668742}">
      <dgm:prSet phldrT="[Texte]" custT="1"/>
      <dgm:spPr>
        <a:xfrm>
          <a:off x="1583277" y="346072"/>
          <a:ext cx="838444" cy="41917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Verdana"/>
              <a:ea typeface="+mn-ea"/>
              <a:cs typeface="+mn-cs"/>
            </a:rPr>
            <a:t>Le 1</a:t>
          </a:r>
          <a:r>
            <a:rPr lang="fr-FR" sz="1200" baseline="30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Verdana"/>
              <a:ea typeface="+mn-ea"/>
              <a:cs typeface="+mn-cs"/>
            </a:rPr>
            <a:t>er</a:t>
          </a:r>
          <a:r>
            <a:rPr lang="fr-FR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Verdana"/>
              <a:ea typeface="+mn-ea"/>
              <a:cs typeface="+mn-cs"/>
            </a:rPr>
            <a:t> enfant de </a:t>
          </a:r>
          <a:r>
            <a:rPr lang="fr-FR" sz="12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Verdana"/>
              <a:ea typeface="+mn-ea"/>
              <a:cs typeface="+mn-cs"/>
            </a:rPr>
            <a:t>Paul</a:t>
          </a:r>
          <a:r>
            <a:rPr lang="fr-FR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Verdana"/>
              <a:ea typeface="+mn-ea"/>
              <a:cs typeface="+mn-cs"/>
            </a:rPr>
            <a:t>  est handicapé</a:t>
          </a:r>
        </a:p>
      </dgm:t>
    </dgm:pt>
    <dgm:pt modelId="{67A5957A-1283-45F4-9DA7-FAB680C54A40}" type="parTrans" cxnId="{FAB355B5-6E38-4678-831F-D56C9C95891D}">
      <dgm:prSet/>
      <dgm:spPr/>
      <dgm:t>
        <a:bodyPr/>
        <a:lstStyle/>
        <a:p>
          <a:endParaRPr lang="fr-FR"/>
        </a:p>
      </dgm:t>
    </dgm:pt>
    <dgm:pt modelId="{C8DC133F-CF6B-41D1-8ADD-0808ABE984D5}" type="sibTrans" cxnId="{FAB355B5-6E38-4678-831F-D56C9C95891D}">
      <dgm:prSet/>
      <dgm:spPr/>
      <dgm:t>
        <a:bodyPr/>
        <a:lstStyle/>
        <a:p>
          <a:endParaRPr lang="fr-FR"/>
        </a:p>
      </dgm:t>
    </dgm:pt>
    <dgm:pt modelId="{9AD6981B-0886-4245-9799-102F326DD4EC}">
      <dgm:prSet phldrT="[Texte]" custT="1"/>
      <dgm:spPr>
        <a:xfrm>
          <a:off x="2807360" y="251078"/>
          <a:ext cx="2202449" cy="59752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fr-FR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Gilroy" pitchFamily="50" charset="0"/>
              <a:ea typeface="+mn-ea"/>
              <a:cs typeface="+mn-cs"/>
            </a:rPr>
            <a:t>Aide* aux frais d’adaptation du logement et de l’équipement</a:t>
          </a:r>
        </a:p>
      </dgm:t>
    </dgm:pt>
    <dgm:pt modelId="{ADB381C4-7B57-44BB-929D-7A63CEC3DF9D}" type="parTrans" cxnId="{10752C98-5416-45E6-BFDE-AA06DEF15D15}">
      <dgm:prSet/>
      <dgm:spPr/>
      <dgm:t>
        <a:bodyPr/>
        <a:lstStyle/>
        <a:p>
          <a:endParaRPr lang="fr-FR"/>
        </a:p>
      </dgm:t>
    </dgm:pt>
    <dgm:pt modelId="{7905652A-67F3-4C97-B64E-F3F4BB36416E}" type="sibTrans" cxnId="{10752C98-5416-45E6-BFDE-AA06DEF15D15}">
      <dgm:prSet/>
      <dgm:spPr/>
      <dgm:t>
        <a:bodyPr/>
        <a:lstStyle/>
        <a:p>
          <a:endParaRPr lang="fr-FR"/>
        </a:p>
      </dgm:t>
    </dgm:pt>
    <dgm:pt modelId="{F3FF74C2-D2FA-45E8-96AE-1CA91D2C1EC5}">
      <dgm:prSet phldrT="[Texte]" custT="1"/>
      <dgm:spPr>
        <a:xfrm>
          <a:off x="1012825" y="1256862"/>
          <a:ext cx="1020185" cy="73072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200" b="1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Open Sans" panose="020B0606030504020204" pitchFamily="34" charset="0"/>
              <a:ea typeface="+mn-ea"/>
              <a:cs typeface="+mn-cs"/>
            </a:rPr>
            <a:t>Paul </a:t>
          </a:r>
          <a:r>
            <a:rPr lang="fr-FR" sz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Open Sans" panose="020B0606030504020204" pitchFamily="34" charset="0"/>
              <a:ea typeface="+mn-ea"/>
              <a:cs typeface="+mn-cs"/>
            </a:rPr>
            <a:t>a des problèmes financiers suite à sa maladie</a:t>
          </a:r>
          <a:endParaRPr lang="fr-FR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Open Sans" panose="020B0606030504020204" pitchFamily="34" charset="0"/>
            <a:ea typeface="+mn-ea"/>
            <a:cs typeface="+mn-cs"/>
          </a:endParaRPr>
        </a:p>
      </dgm:t>
    </dgm:pt>
    <dgm:pt modelId="{AF5A2D22-70D6-42E1-AD76-041EFE5202E9}" type="parTrans" cxnId="{29A0F337-7559-4356-8840-A48B74F1BDB6}">
      <dgm:prSet/>
      <dgm:spPr/>
      <dgm:t>
        <a:bodyPr/>
        <a:lstStyle/>
        <a:p>
          <a:endParaRPr lang="fr-FR"/>
        </a:p>
      </dgm:t>
    </dgm:pt>
    <dgm:pt modelId="{962015BE-698F-44F1-BDB8-655DB1EBC5BA}" type="sibTrans" cxnId="{29A0F337-7559-4356-8840-A48B74F1BDB6}">
      <dgm:prSet/>
      <dgm:spPr/>
      <dgm:t>
        <a:bodyPr/>
        <a:lstStyle/>
        <a:p>
          <a:endParaRPr lang="fr-FR"/>
        </a:p>
      </dgm:t>
    </dgm:pt>
    <dgm:pt modelId="{F2D10117-4499-43C4-B236-79C266181358}">
      <dgm:prSet phldrT="[Texte]" custT="1"/>
      <dgm:spPr>
        <a:xfrm>
          <a:off x="2870871" y="1144650"/>
          <a:ext cx="2199891" cy="1110108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fr-FR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Gilroy" pitchFamily="50" charset="0"/>
              <a:ea typeface="+mn-ea"/>
              <a:cs typeface="+mn-cs"/>
            </a:rPr>
            <a:t>Avec l’aide d’un expert bancaire, et suite à un bilan de la situation : rééchelonnement du règlement des crédits et équilibre budgétaire retrouvé</a:t>
          </a:r>
          <a:endParaRPr lang="fr-FR" sz="1200" baseline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Gilroy" pitchFamily="50" charset="0"/>
            <a:ea typeface="+mn-ea"/>
            <a:cs typeface="+mn-cs"/>
          </a:endParaRPr>
        </a:p>
        <a:p>
          <a:r>
            <a:rPr lang="fr-FR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Gilroy" pitchFamily="50" charset="0"/>
              <a:ea typeface="+mn-ea"/>
              <a:cs typeface="+mn-cs"/>
            </a:rPr>
            <a:t>	</a:t>
          </a:r>
        </a:p>
      </dgm:t>
    </dgm:pt>
    <dgm:pt modelId="{AE01776E-2738-444F-9BA4-541F49581843}" type="parTrans" cxnId="{D13B629C-CB8D-4761-9CF9-6AF10327562C}">
      <dgm:prSet/>
      <dgm:spPr/>
      <dgm:t>
        <a:bodyPr/>
        <a:lstStyle/>
        <a:p>
          <a:endParaRPr lang="fr-FR"/>
        </a:p>
      </dgm:t>
    </dgm:pt>
    <dgm:pt modelId="{B6EF613F-64A1-459E-8618-EE2B9AD7E589}" type="sibTrans" cxnId="{D13B629C-CB8D-4761-9CF9-6AF10327562C}">
      <dgm:prSet/>
      <dgm:spPr/>
      <dgm:t>
        <a:bodyPr/>
        <a:lstStyle/>
        <a:p>
          <a:endParaRPr lang="fr-FR"/>
        </a:p>
      </dgm:t>
    </dgm:pt>
    <dgm:pt modelId="{F97C34BA-AF21-442D-8570-50D970B503E1}" type="pres">
      <dgm:prSet presAssocID="{003B32DA-A2B5-46FB-813F-607F4DA539A1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2F20641B-8C5C-484D-A44E-EF92596D39D7}" type="pres">
      <dgm:prSet presAssocID="{79FD2367-028C-46EF-937A-1BDA7E668742}" presName="Accent1" presStyleCnt="0"/>
      <dgm:spPr/>
    </dgm:pt>
    <dgm:pt modelId="{120EBAD7-6112-4E12-9BFA-F6607ED33847}" type="pres">
      <dgm:prSet presAssocID="{79FD2367-028C-46EF-937A-1BDA7E668742}" presName="Accent" presStyleLbl="node1" presStyleIdx="0" presStyleCnt="2" custScaleX="120839" custScaleY="112732" custLinFactNeighborX="-329" custLinFactNeighborY="-1127"/>
      <dgm:spPr>
        <a:xfrm>
          <a:off x="1081432" y="-109237"/>
          <a:ext cx="1815968" cy="169418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00206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3C7EA2C2-1F0F-49B5-A7AD-BBCD3847535A}" type="pres">
      <dgm:prSet presAssocID="{79FD2367-028C-46EF-937A-1BDA7E668742}" presName="Child1" presStyleLbl="revTx" presStyleIdx="0" presStyleCnt="4" custScaleX="244496" custLinFactNeighborX="79327" custLinFactNeighborY="-33186">
        <dgm:presLayoutVars>
          <dgm:chMax val="0"/>
          <dgm:chPref val="0"/>
          <dgm:bulletEnabled val="1"/>
        </dgm:presLayoutVars>
      </dgm:prSet>
      <dgm:spPr/>
    </dgm:pt>
    <dgm:pt modelId="{ABC3F51F-1F71-432A-9E71-768187AA13F1}" type="pres">
      <dgm:prSet presAssocID="{79FD2367-028C-46EF-937A-1BDA7E668742}" presName="Parent1" presStyleLbl="revTx" presStyleIdx="1" presStyleCnt="4" custLinFactNeighborX="1003" custLinFactNeighborY="-48044">
        <dgm:presLayoutVars>
          <dgm:chMax val="1"/>
          <dgm:chPref val="1"/>
          <dgm:bulletEnabled val="1"/>
        </dgm:presLayoutVars>
      </dgm:prSet>
      <dgm:spPr/>
    </dgm:pt>
    <dgm:pt modelId="{66E48AC8-FB4E-4270-A21A-E6ADD18A2DC9}" type="pres">
      <dgm:prSet presAssocID="{F3FF74C2-D2FA-45E8-96AE-1CA91D2C1EC5}" presName="Accent2" presStyleCnt="0"/>
      <dgm:spPr/>
    </dgm:pt>
    <dgm:pt modelId="{C4E24EB1-814E-461E-9BE6-1EFD63BBD133}" type="pres">
      <dgm:prSet presAssocID="{F3FF74C2-D2FA-45E8-96AE-1CA91D2C1EC5}" presName="Accent" presStyleLbl="node1" presStyleIdx="1" presStyleCnt="2" custScaleX="124354" custScaleY="113771"/>
      <dgm:spPr>
        <a:xfrm>
          <a:off x="775540" y="877701"/>
          <a:ext cx="1605434" cy="1469426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C82F7373-2AE1-4ACF-B513-94CBC68CB82F}" type="pres">
      <dgm:prSet presAssocID="{F3FF74C2-D2FA-45E8-96AE-1CA91D2C1EC5}" presName="Child2" presStyleLbl="revTx" presStyleIdx="2" presStyleCnt="4" custScaleX="244212" custScaleY="185783" custLinFactX="32621" custLinFactNeighborX="100000" custLinFactNeighborY="12948">
        <dgm:presLayoutVars>
          <dgm:chMax val="0"/>
          <dgm:chPref val="0"/>
          <dgm:bulletEnabled val="1"/>
        </dgm:presLayoutVars>
      </dgm:prSet>
      <dgm:spPr/>
    </dgm:pt>
    <dgm:pt modelId="{A0E630D3-58A7-4E80-84B7-1DBA06305A12}" type="pres">
      <dgm:prSet presAssocID="{F3FF74C2-D2FA-45E8-96AE-1CA91D2C1EC5}" presName="Parent2" presStyleLbl="revTx" presStyleIdx="3" presStyleCnt="4" custScaleX="121676" custScaleY="174325" custLinFactNeighborX="-6196">
        <dgm:presLayoutVars>
          <dgm:chMax val="1"/>
          <dgm:chPref val="1"/>
          <dgm:bulletEnabled val="1"/>
        </dgm:presLayoutVars>
      </dgm:prSet>
      <dgm:spPr/>
    </dgm:pt>
  </dgm:ptLst>
  <dgm:cxnLst>
    <dgm:cxn modelId="{E7DF2A15-D5A2-4864-A253-7B5DE4ED8EE8}" type="presOf" srcId="{003B32DA-A2B5-46FB-813F-607F4DA539A1}" destId="{F97C34BA-AF21-442D-8570-50D970B503E1}" srcOrd="0" destOrd="0" presId="urn:microsoft.com/office/officeart/2009/layout/CircleArrowProcess"/>
    <dgm:cxn modelId="{29A0F337-7559-4356-8840-A48B74F1BDB6}" srcId="{003B32DA-A2B5-46FB-813F-607F4DA539A1}" destId="{F3FF74C2-D2FA-45E8-96AE-1CA91D2C1EC5}" srcOrd="1" destOrd="0" parTransId="{AF5A2D22-70D6-42E1-AD76-041EFE5202E9}" sibTransId="{962015BE-698F-44F1-BDB8-655DB1EBC5BA}"/>
    <dgm:cxn modelId="{C9FE6138-79EF-44D9-B370-7FAD727C1935}" type="presOf" srcId="{F2D10117-4499-43C4-B236-79C266181358}" destId="{C82F7373-2AE1-4ACF-B513-94CBC68CB82F}" srcOrd="0" destOrd="0" presId="urn:microsoft.com/office/officeart/2009/layout/CircleArrowProcess"/>
    <dgm:cxn modelId="{E04CE23D-B6AD-410A-A361-1A197AE6FDB7}" type="presOf" srcId="{F3FF74C2-D2FA-45E8-96AE-1CA91D2C1EC5}" destId="{A0E630D3-58A7-4E80-84B7-1DBA06305A12}" srcOrd="0" destOrd="0" presId="urn:microsoft.com/office/officeart/2009/layout/CircleArrowProcess"/>
    <dgm:cxn modelId="{10752C98-5416-45E6-BFDE-AA06DEF15D15}" srcId="{79FD2367-028C-46EF-937A-1BDA7E668742}" destId="{9AD6981B-0886-4245-9799-102F326DD4EC}" srcOrd="0" destOrd="0" parTransId="{ADB381C4-7B57-44BB-929D-7A63CEC3DF9D}" sibTransId="{7905652A-67F3-4C97-B64E-F3F4BB36416E}"/>
    <dgm:cxn modelId="{D13B629C-CB8D-4761-9CF9-6AF10327562C}" srcId="{F3FF74C2-D2FA-45E8-96AE-1CA91D2C1EC5}" destId="{F2D10117-4499-43C4-B236-79C266181358}" srcOrd="0" destOrd="0" parTransId="{AE01776E-2738-444F-9BA4-541F49581843}" sibTransId="{B6EF613F-64A1-459E-8618-EE2B9AD7E589}"/>
    <dgm:cxn modelId="{E8908F9D-9679-4AC6-84DA-ED03DF2943B8}" type="presOf" srcId="{9AD6981B-0886-4245-9799-102F326DD4EC}" destId="{3C7EA2C2-1F0F-49B5-A7AD-BBCD3847535A}" srcOrd="0" destOrd="0" presId="urn:microsoft.com/office/officeart/2009/layout/CircleArrowProcess"/>
    <dgm:cxn modelId="{2769C2A0-739F-4B02-BA92-AF141DA49313}" type="presOf" srcId="{79FD2367-028C-46EF-937A-1BDA7E668742}" destId="{ABC3F51F-1F71-432A-9E71-768187AA13F1}" srcOrd="0" destOrd="0" presId="urn:microsoft.com/office/officeart/2009/layout/CircleArrowProcess"/>
    <dgm:cxn modelId="{FAB355B5-6E38-4678-831F-D56C9C95891D}" srcId="{003B32DA-A2B5-46FB-813F-607F4DA539A1}" destId="{79FD2367-028C-46EF-937A-1BDA7E668742}" srcOrd="0" destOrd="0" parTransId="{67A5957A-1283-45F4-9DA7-FAB680C54A40}" sibTransId="{C8DC133F-CF6B-41D1-8ADD-0808ABE984D5}"/>
    <dgm:cxn modelId="{3E22D4F6-C1C8-40C7-9586-2E006E7778CF}" type="presParOf" srcId="{F97C34BA-AF21-442D-8570-50D970B503E1}" destId="{2F20641B-8C5C-484D-A44E-EF92596D39D7}" srcOrd="0" destOrd="0" presId="urn:microsoft.com/office/officeart/2009/layout/CircleArrowProcess"/>
    <dgm:cxn modelId="{5D1E36F5-0F1B-4D54-BAAC-851858B2013E}" type="presParOf" srcId="{2F20641B-8C5C-484D-A44E-EF92596D39D7}" destId="{120EBAD7-6112-4E12-9BFA-F6607ED33847}" srcOrd="0" destOrd="0" presId="urn:microsoft.com/office/officeart/2009/layout/CircleArrowProcess"/>
    <dgm:cxn modelId="{38908CA9-61CA-4441-B52E-B7222E79C957}" type="presParOf" srcId="{F97C34BA-AF21-442D-8570-50D970B503E1}" destId="{3C7EA2C2-1F0F-49B5-A7AD-BBCD3847535A}" srcOrd="1" destOrd="0" presId="urn:microsoft.com/office/officeart/2009/layout/CircleArrowProcess"/>
    <dgm:cxn modelId="{CC860D73-C1B3-472A-AC5C-73B51E1DBBBF}" type="presParOf" srcId="{F97C34BA-AF21-442D-8570-50D970B503E1}" destId="{ABC3F51F-1F71-432A-9E71-768187AA13F1}" srcOrd="2" destOrd="0" presId="urn:microsoft.com/office/officeart/2009/layout/CircleArrowProcess"/>
    <dgm:cxn modelId="{B2009D68-5CE8-4769-B400-2F10B3BE63A4}" type="presParOf" srcId="{F97C34BA-AF21-442D-8570-50D970B503E1}" destId="{66E48AC8-FB4E-4270-A21A-E6ADD18A2DC9}" srcOrd="3" destOrd="0" presId="urn:microsoft.com/office/officeart/2009/layout/CircleArrowProcess"/>
    <dgm:cxn modelId="{51FD537E-5A92-46BB-BC91-58234655F1EC}" type="presParOf" srcId="{66E48AC8-FB4E-4270-A21A-E6ADD18A2DC9}" destId="{C4E24EB1-814E-461E-9BE6-1EFD63BBD133}" srcOrd="0" destOrd="0" presId="urn:microsoft.com/office/officeart/2009/layout/CircleArrowProcess"/>
    <dgm:cxn modelId="{3AFB3592-77E2-4832-BAEC-7A7E60E1527B}" type="presParOf" srcId="{F97C34BA-AF21-442D-8570-50D970B503E1}" destId="{C82F7373-2AE1-4ACF-B513-94CBC68CB82F}" srcOrd="4" destOrd="0" presId="urn:microsoft.com/office/officeart/2009/layout/CircleArrowProcess"/>
    <dgm:cxn modelId="{3F54717F-A082-4CBC-AA21-6AE72E2E4429}" type="presParOf" srcId="{F97C34BA-AF21-442D-8570-50D970B503E1}" destId="{A0E630D3-58A7-4E80-84B7-1DBA06305A12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3B32DA-A2B5-46FB-813F-607F4DA539A1}" type="doc">
      <dgm:prSet loTypeId="urn:microsoft.com/office/officeart/2009/layout/CircleArrowProcess" loCatId="process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58601E2-BAF3-481F-B696-ED3E00795173}">
      <dgm:prSet phldrT="[Texte]" custT="1"/>
      <dgm:spPr/>
      <dgm:t>
        <a:bodyPr/>
        <a:lstStyle/>
        <a:p>
          <a:r>
            <a:rPr lang="fr-FR" sz="1200" b="1" baseline="0" dirty="0"/>
            <a:t>Léa</a:t>
          </a:r>
          <a:r>
            <a:rPr lang="fr-FR" sz="1200" baseline="0" dirty="0"/>
            <a:t> a besoin d’un implant dentaire </a:t>
          </a:r>
        </a:p>
      </dgm:t>
    </dgm:pt>
    <dgm:pt modelId="{57903A5C-A4DA-4E0D-BE3A-B88CE34935D3}" type="parTrans" cxnId="{0245AAF3-8BB9-4935-A73B-0748E04FF722}">
      <dgm:prSet/>
      <dgm:spPr/>
      <dgm:t>
        <a:bodyPr/>
        <a:lstStyle/>
        <a:p>
          <a:endParaRPr lang="fr-FR"/>
        </a:p>
      </dgm:t>
    </dgm:pt>
    <dgm:pt modelId="{7A4251D8-251A-47E5-908F-1669717936F4}" type="sibTrans" cxnId="{0245AAF3-8BB9-4935-A73B-0748E04FF722}">
      <dgm:prSet/>
      <dgm:spPr/>
      <dgm:t>
        <a:bodyPr/>
        <a:lstStyle/>
        <a:p>
          <a:endParaRPr lang="fr-FR"/>
        </a:p>
      </dgm:t>
    </dgm:pt>
    <dgm:pt modelId="{EB33BFC2-5294-4BD6-87A3-E1BF4E36E21D}">
      <dgm:prSet phldrT="[Texte]" custT="1"/>
      <dgm:spPr/>
      <dgm:t>
        <a:bodyPr/>
        <a:lstStyle/>
        <a:p>
          <a:r>
            <a:rPr lang="fr-FR" sz="1200" b="1" dirty="0"/>
            <a:t>Léa</a:t>
          </a:r>
          <a:r>
            <a:rPr lang="fr-FR" sz="1200" dirty="0"/>
            <a:t> est </a:t>
          </a:r>
          <a:r>
            <a:rPr lang="fr-FR" sz="1200" baseline="0" dirty="0"/>
            <a:t>alitée</a:t>
          </a:r>
          <a:r>
            <a:rPr lang="fr-FR" sz="1200" dirty="0"/>
            <a:t> suite à sa 3</a:t>
          </a:r>
          <a:r>
            <a:rPr lang="fr-FR" sz="1200" baseline="30000" dirty="0"/>
            <a:t>ème</a:t>
          </a:r>
          <a:r>
            <a:rPr lang="fr-FR" sz="1200" dirty="0"/>
            <a:t> grossesse</a:t>
          </a:r>
        </a:p>
      </dgm:t>
    </dgm:pt>
    <dgm:pt modelId="{6D194DA6-7183-4286-BD81-BA16B95EAB88}" type="parTrans" cxnId="{E852E769-6DEB-40B6-BE87-608837873ADB}">
      <dgm:prSet/>
      <dgm:spPr/>
      <dgm:t>
        <a:bodyPr/>
        <a:lstStyle/>
        <a:p>
          <a:endParaRPr lang="fr-FR"/>
        </a:p>
      </dgm:t>
    </dgm:pt>
    <dgm:pt modelId="{F53F9C2E-D85D-4C0D-B877-8FD15708E0C7}" type="sibTrans" cxnId="{E852E769-6DEB-40B6-BE87-608837873ADB}">
      <dgm:prSet/>
      <dgm:spPr/>
      <dgm:t>
        <a:bodyPr/>
        <a:lstStyle/>
        <a:p>
          <a:endParaRPr lang="fr-FR"/>
        </a:p>
      </dgm:t>
    </dgm:pt>
    <dgm:pt modelId="{730DD46B-A5ED-407B-84D2-5F0FB1719452}">
      <dgm:prSet phldrT="[Texte]" custT="1"/>
      <dgm:spPr/>
      <dgm:t>
        <a:bodyPr/>
        <a:lstStyle/>
        <a:p>
          <a:r>
            <a:rPr lang="fr-FR" sz="1200" b="0" dirty="0">
              <a:latin typeface="Gilroy" pitchFamily="50" charset="0"/>
            </a:rPr>
            <a:t>Aide* au frais de santé représentant </a:t>
          </a:r>
          <a:r>
            <a:rPr lang="fr-FR" sz="1200" dirty="0">
              <a:latin typeface="Gilroy" pitchFamily="50" charset="0"/>
            </a:rPr>
            <a:t>une charge lourde même après prise en charge du régime de base et complémentaire éventuel ou non remboursé</a:t>
          </a:r>
          <a:endParaRPr lang="fr-FR" sz="1200" dirty="0"/>
        </a:p>
      </dgm:t>
    </dgm:pt>
    <dgm:pt modelId="{9ADD4864-2A3F-416F-B3E5-BF5F2EB814AB}" type="parTrans" cxnId="{E6547054-25D7-4F67-90FC-6AC824997DBD}">
      <dgm:prSet/>
      <dgm:spPr/>
      <dgm:t>
        <a:bodyPr/>
        <a:lstStyle/>
        <a:p>
          <a:endParaRPr lang="fr-FR"/>
        </a:p>
      </dgm:t>
    </dgm:pt>
    <dgm:pt modelId="{4AE389F0-C4F9-4EEF-B38F-B1E6B76FB288}" type="sibTrans" cxnId="{E6547054-25D7-4F67-90FC-6AC824997DBD}">
      <dgm:prSet/>
      <dgm:spPr/>
      <dgm:t>
        <a:bodyPr/>
        <a:lstStyle/>
        <a:p>
          <a:endParaRPr lang="fr-FR"/>
        </a:p>
      </dgm:t>
    </dgm:pt>
    <dgm:pt modelId="{059F53AA-E665-4844-80BD-E8E84D3B2164}">
      <dgm:prSet phldrT="[Texte]" custT="1"/>
      <dgm:spPr/>
      <dgm:t>
        <a:bodyPr/>
        <a:lstStyle/>
        <a:p>
          <a:r>
            <a:rPr lang="fr-FR" sz="1200" b="0" dirty="0">
              <a:latin typeface="Gilroy" pitchFamily="50" charset="0"/>
            </a:rPr>
            <a:t>Aide* à la famille : </a:t>
          </a:r>
          <a:r>
            <a:rPr lang="fr-FR" sz="1200" dirty="0">
              <a:latin typeface="Gilroy" pitchFamily="50" charset="0"/>
            </a:rPr>
            <a:t>Prise en charge des frais d’intervention d’une personne à domicile</a:t>
          </a:r>
        </a:p>
      </dgm:t>
    </dgm:pt>
    <dgm:pt modelId="{27E9F120-DF1A-4F59-85D8-1D43CDEA6A09}" type="parTrans" cxnId="{CCBD965A-7D90-470F-9DC1-79A15E465B34}">
      <dgm:prSet/>
      <dgm:spPr/>
      <dgm:t>
        <a:bodyPr/>
        <a:lstStyle/>
        <a:p>
          <a:endParaRPr lang="fr-FR"/>
        </a:p>
      </dgm:t>
    </dgm:pt>
    <dgm:pt modelId="{9F5FF798-CD8F-4DC4-BFDE-947CBEDD62D9}" type="sibTrans" cxnId="{CCBD965A-7D90-470F-9DC1-79A15E465B34}">
      <dgm:prSet/>
      <dgm:spPr/>
      <dgm:t>
        <a:bodyPr/>
        <a:lstStyle/>
        <a:p>
          <a:endParaRPr lang="fr-FR"/>
        </a:p>
      </dgm:t>
    </dgm:pt>
    <dgm:pt modelId="{F97C34BA-AF21-442D-8570-50D970B503E1}" type="pres">
      <dgm:prSet presAssocID="{003B32DA-A2B5-46FB-813F-607F4DA539A1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141E4D20-1485-4D10-AD98-BBB4CF29C893}" type="pres">
      <dgm:prSet presAssocID="{558601E2-BAF3-481F-B696-ED3E00795173}" presName="Accent1" presStyleCnt="0"/>
      <dgm:spPr/>
    </dgm:pt>
    <dgm:pt modelId="{865CE153-E10A-4933-9716-F8EF1F69F520}" type="pres">
      <dgm:prSet presAssocID="{558601E2-BAF3-481F-B696-ED3E00795173}" presName="Accent" presStyleLbl="node1" presStyleIdx="0" presStyleCnt="2"/>
      <dgm:spPr>
        <a:solidFill>
          <a:srgbClr val="DEDC00"/>
        </a:solidFill>
      </dgm:spPr>
    </dgm:pt>
    <dgm:pt modelId="{F6F55021-825B-46B7-A350-C4DE68A19C94}" type="pres">
      <dgm:prSet presAssocID="{558601E2-BAF3-481F-B696-ED3E00795173}" presName="Child1" presStyleLbl="revTx" presStyleIdx="0" presStyleCnt="4" custScaleX="269066" custScaleY="168639" custLinFactNeighborX="75245" custLinFactNeighborY="-3540">
        <dgm:presLayoutVars>
          <dgm:chMax val="0"/>
          <dgm:chPref val="0"/>
          <dgm:bulletEnabled val="1"/>
        </dgm:presLayoutVars>
      </dgm:prSet>
      <dgm:spPr/>
    </dgm:pt>
    <dgm:pt modelId="{7839E168-3A9C-4D6D-A75C-E3887E8332CA}" type="pres">
      <dgm:prSet presAssocID="{558601E2-BAF3-481F-B696-ED3E00795173}" presName="Parent1" presStyleLbl="revTx" presStyleIdx="1" presStyleCnt="4" custLinFactNeighborX="-5881" custLinFactNeighborY="-22727">
        <dgm:presLayoutVars>
          <dgm:chMax val="1"/>
          <dgm:chPref val="1"/>
          <dgm:bulletEnabled val="1"/>
        </dgm:presLayoutVars>
      </dgm:prSet>
      <dgm:spPr/>
    </dgm:pt>
    <dgm:pt modelId="{247632F1-F06D-40ED-A07F-F154F829C6D7}" type="pres">
      <dgm:prSet presAssocID="{EB33BFC2-5294-4BD6-87A3-E1BF4E36E21D}" presName="Accent2" presStyleCnt="0"/>
      <dgm:spPr/>
    </dgm:pt>
    <dgm:pt modelId="{EA9B2344-21D6-44A0-8882-BAA08A156FBE}" type="pres">
      <dgm:prSet presAssocID="{EB33BFC2-5294-4BD6-87A3-E1BF4E36E21D}" presName="Accent" presStyleLbl="node1" presStyleIdx="1" presStyleCnt="2"/>
      <dgm:spPr>
        <a:solidFill>
          <a:srgbClr val="FFC000"/>
        </a:solidFill>
      </dgm:spPr>
    </dgm:pt>
    <dgm:pt modelId="{406ECB12-13E8-49E0-BDA9-B6BA7D0C2680}" type="pres">
      <dgm:prSet presAssocID="{EB33BFC2-5294-4BD6-87A3-E1BF4E36E21D}" presName="Child2" presStyleLbl="revTx" presStyleIdx="2" presStyleCnt="4" custScaleX="233903" custLinFactNeighborX="70679" custLinFactNeighborY="10513">
        <dgm:presLayoutVars>
          <dgm:chMax val="0"/>
          <dgm:chPref val="0"/>
          <dgm:bulletEnabled val="1"/>
        </dgm:presLayoutVars>
      </dgm:prSet>
      <dgm:spPr/>
    </dgm:pt>
    <dgm:pt modelId="{F99CDAD9-0DCC-499C-ACD8-291480F93AF0}" type="pres">
      <dgm:prSet presAssocID="{EB33BFC2-5294-4BD6-87A3-E1BF4E36E21D}" presName="Parent2" presStyleLbl="revTx" presStyleIdx="3" presStyleCnt="4" custLinFactNeighborX="4301" custLinFactNeighborY="-7330">
        <dgm:presLayoutVars>
          <dgm:chMax val="1"/>
          <dgm:chPref val="1"/>
          <dgm:bulletEnabled val="1"/>
        </dgm:presLayoutVars>
      </dgm:prSet>
      <dgm:spPr/>
    </dgm:pt>
  </dgm:ptLst>
  <dgm:cxnLst>
    <dgm:cxn modelId="{E852E769-6DEB-40B6-BE87-608837873ADB}" srcId="{003B32DA-A2B5-46FB-813F-607F4DA539A1}" destId="{EB33BFC2-5294-4BD6-87A3-E1BF4E36E21D}" srcOrd="1" destOrd="0" parTransId="{6D194DA6-7183-4286-BD81-BA16B95EAB88}" sibTransId="{F53F9C2E-D85D-4C0D-B877-8FD15708E0C7}"/>
    <dgm:cxn modelId="{E6547054-25D7-4F67-90FC-6AC824997DBD}" srcId="{558601E2-BAF3-481F-B696-ED3E00795173}" destId="{730DD46B-A5ED-407B-84D2-5F0FB1719452}" srcOrd="0" destOrd="0" parTransId="{9ADD4864-2A3F-416F-B3E5-BF5F2EB814AB}" sibTransId="{4AE389F0-C4F9-4EEF-B38F-B1E6B76FB288}"/>
    <dgm:cxn modelId="{D68F3F75-4F0D-4CEF-832F-6F9B48641980}" type="presOf" srcId="{EB33BFC2-5294-4BD6-87A3-E1BF4E36E21D}" destId="{F99CDAD9-0DCC-499C-ACD8-291480F93AF0}" srcOrd="0" destOrd="0" presId="urn:microsoft.com/office/officeart/2009/layout/CircleArrowProcess"/>
    <dgm:cxn modelId="{CCBD965A-7D90-470F-9DC1-79A15E465B34}" srcId="{EB33BFC2-5294-4BD6-87A3-E1BF4E36E21D}" destId="{059F53AA-E665-4844-80BD-E8E84D3B2164}" srcOrd="0" destOrd="0" parTransId="{27E9F120-DF1A-4F59-85D8-1D43CDEA6A09}" sibTransId="{9F5FF798-CD8F-4DC4-BFDE-947CBEDD62D9}"/>
    <dgm:cxn modelId="{534143AA-6AE6-4E5D-BA57-C35645B9FCD7}" type="presOf" srcId="{558601E2-BAF3-481F-B696-ED3E00795173}" destId="{7839E168-3A9C-4D6D-A75C-E3887E8332CA}" srcOrd="0" destOrd="0" presId="urn:microsoft.com/office/officeart/2009/layout/CircleArrowProcess"/>
    <dgm:cxn modelId="{6112D5C2-D573-4BBF-8BDB-A5F1B9875A3D}" type="presOf" srcId="{003B32DA-A2B5-46FB-813F-607F4DA539A1}" destId="{F97C34BA-AF21-442D-8570-50D970B503E1}" srcOrd="0" destOrd="0" presId="urn:microsoft.com/office/officeart/2009/layout/CircleArrowProcess"/>
    <dgm:cxn modelId="{1267E4D0-FB50-49BA-9D6D-9F88DD23EF6D}" type="presOf" srcId="{059F53AA-E665-4844-80BD-E8E84D3B2164}" destId="{406ECB12-13E8-49E0-BDA9-B6BA7D0C2680}" srcOrd="0" destOrd="0" presId="urn:microsoft.com/office/officeart/2009/layout/CircleArrowProcess"/>
    <dgm:cxn modelId="{B13AABF1-5CC6-4DF0-8BDB-76A4CB8847FC}" type="presOf" srcId="{730DD46B-A5ED-407B-84D2-5F0FB1719452}" destId="{F6F55021-825B-46B7-A350-C4DE68A19C94}" srcOrd="0" destOrd="0" presId="urn:microsoft.com/office/officeart/2009/layout/CircleArrowProcess"/>
    <dgm:cxn modelId="{0245AAF3-8BB9-4935-A73B-0748E04FF722}" srcId="{003B32DA-A2B5-46FB-813F-607F4DA539A1}" destId="{558601E2-BAF3-481F-B696-ED3E00795173}" srcOrd="0" destOrd="0" parTransId="{57903A5C-A4DA-4E0D-BE3A-B88CE34935D3}" sibTransId="{7A4251D8-251A-47E5-908F-1669717936F4}"/>
    <dgm:cxn modelId="{BC188607-85A1-4F1B-8443-E8BB91EDD8B7}" type="presParOf" srcId="{F97C34BA-AF21-442D-8570-50D970B503E1}" destId="{141E4D20-1485-4D10-AD98-BBB4CF29C893}" srcOrd="0" destOrd="0" presId="urn:microsoft.com/office/officeart/2009/layout/CircleArrowProcess"/>
    <dgm:cxn modelId="{9B72205D-3938-4514-8282-EFD52FBD304A}" type="presParOf" srcId="{141E4D20-1485-4D10-AD98-BBB4CF29C893}" destId="{865CE153-E10A-4933-9716-F8EF1F69F520}" srcOrd="0" destOrd="0" presId="urn:microsoft.com/office/officeart/2009/layout/CircleArrowProcess"/>
    <dgm:cxn modelId="{CED5A2D8-1C09-448A-8CDB-72C274FBF3FA}" type="presParOf" srcId="{F97C34BA-AF21-442D-8570-50D970B503E1}" destId="{F6F55021-825B-46B7-A350-C4DE68A19C94}" srcOrd="1" destOrd="0" presId="urn:microsoft.com/office/officeart/2009/layout/CircleArrowProcess"/>
    <dgm:cxn modelId="{92C1BAB7-7C33-4721-B26D-233D87E95EC9}" type="presParOf" srcId="{F97C34BA-AF21-442D-8570-50D970B503E1}" destId="{7839E168-3A9C-4D6D-A75C-E3887E8332CA}" srcOrd="2" destOrd="0" presId="urn:microsoft.com/office/officeart/2009/layout/CircleArrowProcess"/>
    <dgm:cxn modelId="{607D4208-73CF-44DF-99B2-36151684320F}" type="presParOf" srcId="{F97C34BA-AF21-442D-8570-50D970B503E1}" destId="{247632F1-F06D-40ED-A07F-F154F829C6D7}" srcOrd="3" destOrd="0" presId="urn:microsoft.com/office/officeart/2009/layout/CircleArrowProcess"/>
    <dgm:cxn modelId="{5412021F-9021-4C9C-BDE7-89EA43B97899}" type="presParOf" srcId="{247632F1-F06D-40ED-A07F-F154F829C6D7}" destId="{EA9B2344-21D6-44A0-8882-BAA08A156FBE}" srcOrd="0" destOrd="0" presId="urn:microsoft.com/office/officeart/2009/layout/CircleArrowProcess"/>
    <dgm:cxn modelId="{65C78FE0-CDFA-4C98-A338-6965608B84DB}" type="presParOf" srcId="{F97C34BA-AF21-442D-8570-50D970B503E1}" destId="{406ECB12-13E8-49E0-BDA9-B6BA7D0C2680}" srcOrd="4" destOrd="0" presId="urn:microsoft.com/office/officeart/2009/layout/CircleArrowProcess"/>
    <dgm:cxn modelId="{BC961951-A744-44C8-B26A-87D0DF669744}" type="presParOf" srcId="{F97C34BA-AF21-442D-8570-50D970B503E1}" destId="{F99CDAD9-0DCC-499C-ACD8-291480F93AF0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47DE6C9-A00F-411B-B468-E819A2914CE0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859A949-7B71-40FC-8106-B189760E3782}">
      <dgm:prSet/>
      <dgm:spPr/>
      <dgm:t>
        <a:bodyPr/>
        <a:lstStyle/>
        <a:p>
          <a:r>
            <a:rPr lang="en-US" dirty="0"/>
            <a:t>Prevention Classique</a:t>
          </a:r>
        </a:p>
      </dgm:t>
    </dgm:pt>
    <dgm:pt modelId="{846B1519-74AD-40AE-87CC-1F48C9FBEFE2}" type="parTrans" cxnId="{8C08A4D7-D74C-4671-A1C6-36855A1C8E02}">
      <dgm:prSet/>
      <dgm:spPr/>
      <dgm:t>
        <a:bodyPr/>
        <a:lstStyle/>
        <a:p>
          <a:endParaRPr lang="en-US"/>
        </a:p>
      </dgm:t>
    </dgm:pt>
    <dgm:pt modelId="{2754C1F4-4841-4B37-9BD1-C88001EB1852}" type="sibTrans" cxnId="{8C08A4D7-D74C-4671-A1C6-36855A1C8E02}">
      <dgm:prSet/>
      <dgm:spPr/>
      <dgm:t>
        <a:bodyPr/>
        <a:lstStyle/>
        <a:p>
          <a:endParaRPr lang="en-US"/>
        </a:p>
      </dgm:t>
    </dgm:pt>
    <dgm:pt modelId="{0AE2661A-AF2A-4737-8BFB-698B4D815C12}">
      <dgm:prSet/>
      <dgm:spPr/>
      <dgm:t>
        <a:bodyPr/>
        <a:lstStyle/>
        <a:p>
          <a:pPr marL="0" lvl="0" indent="0" defTabSz="933450">
            <a:spcBef>
              <a:spcPct val="0"/>
            </a:spcBef>
            <a:spcAft>
              <a:spcPct val="35000"/>
            </a:spcAft>
            <a:buNone/>
          </a:pPr>
          <a:r>
            <a:rPr lang="en-US" kern="1200" dirty="0">
              <a:latin typeface="Arial"/>
              <a:ea typeface="+mn-ea"/>
              <a:cs typeface="+mn-cs"/>
            </a:rPr>
            <a:t>Démarche personnalisée</a:t>
          </a:r>
        </a:p>
      </dgm:t>
    </dgm:pt>
    <dgm:pt modelId="{790DFB84-3632-40BA-A719-91BE5EA46C31}" type="parTrans" cxnId="{229DB317-75A3-4787-AB30-C7954E6113F2}">
      <dgm:prSet/>
      <dgm:spPr/>
      <dgm:t>
        <a:bodyPr/>
        <a:lstStyle/>
        <a:p>
          <a:endParaRPr lang="en-US"/>
        </a:p>
      </dgm:t>
    </dgm:pt>
    <dgm:pt modelId="{CFE22D09-20D2-4F80-9989-6CFC9FE91EC2}" type="sibTrans" cxnId="{229DB317-75A3-4787-AB30-C7954E6113F2}">
      <dgm:prSet/>
      <dgm:spPr/>
      <dgm:t>
        <a:bodyPr/>
        <a:lstStyle/>
        <a:p>
          <a:endParaRPr lang="en-US"/>
        </a:p>
      </dgm:t>
    </dgm:pt>
    <dgm:pt modelId="{B9660084-05D6-4926-B37E-4F1765211217}">
      <dgm:prSet/>
      <dgm:spPr/>
      <dgm:t>
        <a:bodyPr/>
        <a:lstStyle/>
        <a:p>
          <a:pPr marL="0" lvl="0" indent="0" defTabSz="933450">
            <a:spcBef>
              <a:spcPct val="0"/>
            </a:spcBef>
            <a:spcAft>
              <a:spcPct val="35000"/>
            </a:spcAft>
            <a:buNone/>
          </a:pPr>
          <a:r>
            <a:rPr lang="fr-FR" kern="1200" dirty="0">
              <a:latin typeface="Arial"/>
              <a:ea typeface="+mn-ea"/>
              <a:cs typeface="+mn-cs"/>
            </a:rPr>
            <a:t>Dispositifs complémentaires</a:t>
          </a:r>
          <a:endParaRPr lang="en-US" kern="1200" dirty="0">
            <a:latin typeface="Arial"/>
            <a:ea typeface="+mn-ea"/>
            <a:cs typeface="+mn-cs"/>
          </a:endParaRPr>
        </a:p>
      </dgm:t>
    </dgm:pt>
    <dgm:pt modelId="{4E56CA8B-9422-4E12-B986-AA8FDB1C44B9}" type="parTrans" cxnId="{6CC604E3-015A-4EBD-ADB9-123E6FF8D0D1}">
      <dgm:prSet/>
      <dgm:spPr/>
      <dgm:t>
        <a:bodyPr/>
        <a:lstStyle/>
        <a:p>
          <a:endParaRPr lang="en-US"/>
        </a:p>
      </dgm:t>
    </dgm:pt>
    <dgm:pt modelId="{84ED6E18-8A92-4669-A80C-F6A282C1A30B}" type="sibTrans" cxnId="{6CC604E3-015A-4EBD-ADB9-123E6FF8D0D1}">
      <dgm:prSet/>
      <dgm:spPr/>
      <dgm:t>
        <a:bodyPr/>
        <a:lstStyle/>
        <a:p>
          <a:endParaRPr lang="en-US"/>
        </a:p>
      </dgm:t>
    </dgm:pt>
    <dgm:pt modelId="{AFE5D891-11AF-422A-995D-AF1AB738B34A}" type="pres">
      <dgm:prSet presAssocID="{D47DE6C9-A00F-411B-B468-E819A2914CE0}" presName="linear" presStyleCnt="0">
        <dgm:presLayoutVars>
          <dgm:animLvl val="lvl"/>
          <dgm:resizeHandles val="exact"/>
        </dgm:presLayoutVars>
      </dgm:prSet>
      <dgm:spPr/>
    </dgm:pt>
    <dgm:pt modelId="{2AC840FF-EA28-47AB-AB2C-BBA5BFF20DA1}" type="pres">
      <dgm:prSet presAssocID="{9859A949-7B71-40FC-8106-B189760E378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6C848FC-6ABF-446F-B949-4565C7C1C281}" type="pres">
      <dgm:prSet presAssocID="{2754C1F4-4841-4B37-9BD1-C88001EB1852}" presName="spacer" presStyleCnt="0"/>
      <dgm:spPr/>
    </dgm:pt>
    <dgm:pt modelId="{6F98A0DF-7DB9-4C14-A85F-2408BD2A7F2F}" type="pres">
      <dgm:prSet presAssocID="{0AE2661A-AF2A-4737-8BFB-698B4D815C1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BE1A8C8-CFCB-47D5-8C23-04FED7A6E3CC}" type="pres">
      <dgm:prSet presAssocID="{CFE22D09-20D2-4F80-9989-6CFC9FE91EC2}" presName="spacer" presStyleCnt="0"/>
      <dgm:spPr/>
    </dgm:pt>
    <dgm:pt modelId="{2C32F2CC-2FDB-4A16-BE92-E9F9813320DB}" type="pres">
      <dgm:prSet presAssocID="{B9660084-05D6-4926-B37E-4F176521121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8740D0B-6D1C-4CAF-BDF1-8AD348A52E65}" type="presOf" srcId="{B9660084-05D6-4926-B37E-4F1765211217}" destId="{2C32F2CC-2FDB-4A16-BE92-E9F9813320DB}" srcOrd="0" destOrd="0" presId="urn:microsoft.com/office/officeart/2005/8/layout/vList2"/>
    <dgm:cxn modelId="{229DB317-75A3-4787-AB30-C7954E6113F2}" srcId="{D47DE6C9-A00F-411B-B468-E819A2914CE0}" destId="{0AE2661A-AF2A-4737-8BFB-698B4D815C12}" srcOrd="1" destOrd="0" parTransId="{790DFB84-3632-40BA-A719-91BE5EA46C31}" sibTransId="{CFE22D09-20D2-4F80-9989-6CFC9FE91EC2}"/>
    <dgm:cxn modelId="{1822A351-DF1F-4F2E-8FEA-C4377A54E257}" type="presOf" srcId="{0AE2661A-AF2A-4737-8BFB-698B4D815C12}" destId="{6F98A0DF-7DB9-4C14-A85F-2408BD2A7F2F}" srcOrd="0" destOrd="0" presId="urn:microsoft.com/office/officeart/2005/8/layout/vList2"/>
    <dgm:cxn modelId="{BD1F8CA0-20C8-41F9-9944-976A56463EE0}" type="presOf" srcId="{D47DE6C9-A00F-411B-B468-E819A2914CE0}" destId="{AFE5D891-11AF-422A-995D-AF1AB738B34A}" srcOrd="0" destOrd="0" presId="urn:microsoft.com/office/officeart/2005/8/layout/vList2"/>
    <dgm:cxn modelId="{8C08A4D7-D74C-4671-A1C6-36855A1C8E02}" srcId="{D47DE6C9-A00F-411B-B468-E819A2914CE0}" destId="{9859A949-7B71-40FC-8106-B189760E3782}" srcOrd="0" destOrd="0" parTransId="{846B1519-74AD-40AE-87CC-1F48C9FBEFE2}" sibTransId="{2754C1F4-4841-4B37-9BD1-C88001EB1852}"/>
    <dgm:cxn modelId="{8D188AE2-FA05-4BD0-BA92-EE9F7AFAD3AA}" type="presOf" srcId="{9859A949-7B71-40FC-8106-B189760E3782}" destId="{2AC840FF-EA28-47AB-AB2C-BBA5BFF20DA1}" srcOrd="0" destOrd="0" presId="urn:microsoft.com/office/officeart/2005/8/layout/vList2"/>
    <dgm:cxn modelId="{6CC604E3-015A-4EBD-ADB9-123E6FF8D0D1}" srcId="{D47DE6C9-A00F-411B-B468-E819A2914CE0}" destId="{B9660084-05D6-4926-B37E-4F1765211217}" srcOrd="2" destOrd="0" parTransId="{4E56CA8B-9422-4E12-B986-AA8FDB1C44B9}" sibTransId="{84ED6E18-8A92-4669-A80C-F6A282C1A30B}"/>
    <dgm:cxn modelId="{B4A34FFC-45D1-49A1-8343-BD7A4D5300CA}" type="presParOf" srcId="{AFE5D891-11AF-422A-995D-AF1AB738B34A}" destId="{2AC840FF-EA28-47AB-AB2C-BBA5BFF20DA1}" srcOrd="0" destOrd="0" presId="urn:microsoft.com/office/officeart/2005/8/layout/vList2"/>
    <dgm:cxn modelId="{11A0995F-4A2D-4AEC-9CF3-988B5DF61FE6}" type="presParOf" srcId="{AFE5D891-11AF-422A-995D-AF1AB738B34A}" destId="{66C848FC-6ABF-446F-B949-4565C7C1C281}" srcOrd="1" destOrd="0" presId="urn:microsoft.com/office/officeart/2005/8/layout/vList2"/>
    <dgm:cxn modelId="{C63FB93C-B9FD-45FC-9223-25A50A48A75C}" type="presParOf" srcId="{AFE5D891-11AF-422A-995D-AF1AB738B34A}" destId="{6F98A0DF-7DB9-4C14-A85F-2408BD2A7F2F}" srcOrd="2" destOrd="0" presId="urn:microsoft.com/office/officeart/2005/8/layout/vList2"/>
    <dgm:cxn modelId="{12523949-BE3C-4A33-89AC-8229156F6B43}" type="presParOf" srcId="{AFE5D891-11AF-422A-995D-AF1AB738B34A}" destId="{FBE1A8C8-CFCB-47D5-8C23-04FED7A6E3CC}" srcOrd="3" destOrd="0" presId="urn:microsoft.com/office/officeart/2005/8/layout/vList2"/>
    <dgm:cxn modelId="{AD14C4D7-ED73-453E-9825-E7BB5932A36D}" type="presParOf" srcId="{AFE5D891-11AF-422A-995D-AF1AB738B34A}" destId="{2C32F2CC-2FDB-4A16-BE92-E9F9813320D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0EBAD7-6112-4E12-9BFA-F6607ED33847}">
      <dsp:nvSpPr>
        <dsp:cNvPr id="0" name=""/>
        <dsp:cNvSpPr/>
      </dsp:nvSpPr>
      <dsp:spPr>
        <a:xfrm>
          <a:off x="1081432" y="-109237"/>
          <a:ext cx="1815968" cy="169418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00206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7EA2C2-1F0F-49B5-A7AD-BBCD3847535A}">
      <dsp:nvSpPr>
        <dsp:cNvPr id="0" name=""/>
        <dsp:cNvSpPr/>
      </dsp:nvSpPr>
      <dsp:spPr>
        <a:xfrm>
          <a:off x="2807360" y="251078"/>
          <a:ext cx="2202449" cy="597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Gilroy" pitchFamily="50" charset="0"/>
              <a:ea typeface="+mn-ea"/>
              <a:cs typeface="+mn-cs"/>
            </a:rPr>
            <a:t>Aide* aux frais d’adaptation du logement et de l’équipement</a:t>
          </a:r>
        </a:p>
      </dsp:txBody>
      <dsp:txXfrm>
        <a:off x="2807360" y="251078"/>
        <a:ext cx="2202449" cy="597529"/>
      </dsp:txXfrm>
    </dsp:sp>
    <dsp:sp modelId="{ABC3F51F-1F71-432A-9E71-768187AA13F1}">
      <dsp:nvSpPr>
        <dsp:cNvPr id="0" name=""/>
        <dsp:cNvSpPr/>
      </dsp:nvSpPr>
      <dsp:spPr>
        <a:xfrm>
          <a:off x="1583277" y="346072"/>
          <a:ext cx="838444" cy="4191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Verdana"/>
              <a:ea typeface="+mn-ea"/>
              <a:cs typeface="+mn-cs"/>
            </a:rPr>
            <a:t>Le 1</a:t>
          </a:r>
          <a:r>
            <a:rPr lang="fr-FR" sz="1200" kern="1200" baseline="30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Verdana"/>
              <a:ea typeface="+mn-ea"/>
              <a:cs typeface="+mn-cs"/>
            </a:rPr>
            <a:t>er</a:t>
          </a:r>
          <a:r>
            <a:rPr lang="fr-FR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Verdana"/>
              <a:ea typeface="+mn-ea"/>
              <a:cs typeface="+mn-cs"/>
            </a:rPr>
            <a:t> enfant de </a:t>
          </a:r>
          <a:r>
            <a:rPr lang="fr-FR" sz="12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Verdana"/>
              <a:ea typeface="+mn-ea"/>
              <a:cs typeface="+mn-cs"/>
            </a:rPr>
            <a:t>Paul</a:t>
          </a:r>
          <a:r>
            <a:rPr lang="fr-FR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Verdana"/>
              <a:ea typeface="+mn-ea"/>
              <a:cs typeface="+mn-cs"/>
            </a:rPr>
            <a:t>  est handicapé</a:t>
          </a:r>
        </a:p>
      </dsp:txBody>
      <dsp:txXfrm>
        <a:off x="1583277" y="346072"/>
        <a:ext cx="838444" cy="419172"/>
      </dsp:txXfrm>
    </dsp:sp>
    <dsp:sp modelId="{C4E24EB1-814E-461E-9BE6-1EFD63BBD133}">
      <dsp:nvSpPr>
        <dsp:cNvPr id="0" name=""/>
        <dsp:cNvSpPr/>
      </dsp:nvSpPr>
      <dsp:spPr>
        <a:xfrm>
          <a:off x="775540" y="877701"/>
          <a:ext cx="1605434" cy="1469426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2F7373-2AE1-4ACF-B513-94CBC68CB82F}">
      <dsp:nvSpPr>
        <dsp:cNvPr id="0" name=""/>
        <dsp:cNvSpPr/>
      </dsp:nvSpPr>
      <dsp:spPr>
        <a:xfrm>
          <a:off x="2870871" y="1144650"/>
          <a:ext cx="2199891" cy="11101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Gilroy" pitchFamily="50" charset="0"/>
              <a:ea typeface="+mn-ea"/>
              <a:cs typeface="+mn-cs"/>
            </a:rPr>
            <a:t>Avec l’aide d’un expert bancaire, et suite à un bilan de la situation : rééchelonnement du règlement des crédits et équilibre budgétaire retrouvé</a:t>
          </a:r>
          <a:endParaRPr lang="fr-FR" sz="1200" kern="1200" baseline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Gilroy" pitchFamily="50" charset="0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fr-FR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Gilroy" pitchFamily="50" charset="0"/>
              <a:ea typeface="+mn-ea"/>
              <a:cs typeface="+mn-cs"/>
            </a:rPr>
            <a:t>	</a:t>
          </a:r>
        </a:p>
      </dsp:txBody>
      <dsp:txXfrm>
        <a:off x="2870871" y="1144650"/>
        <a:ext cx="2199891" cy="1110108"/>
      </dsp:txXfrm>
    </dsp:sp>
    <dsp:sp modelId="{A0E630D3-58A7-4E80-84B7-1DBA06305A12}">
      <dsp:nvSpPr>
        <dsp:cNvPr id="0" name=""/>
        <dsp:cNvSpPr/>
      </dsp:nvSpPr>
      <dsp:spPr>
        <a:xfrm>
          <a:off x="1012825" y="1256862"/>
          <a:ext cx="1020185" cy="730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Open Sans" panose="020B0606030504020204" pitchFamily="34" charset="0"/>
              <a:ea typeface="+mn-ea"/>
              <a:cs typeface="+mn-cs"/>
            </a:rPr>
            <a:t>Paul </a:t>
          </a:r>
          <a:r>
            <a:rPr lang="fr-FR" sz="120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Open Sans" panose="020B0606030504020204" pitchFamily="34" charset="0"/>
              <a:ea typeface="+mn-ea"/>
              <a:cs typeface="+mn-cs"/>
            </a:rPr>
            <a:t>a des problèmes financiers suite à sa maladie</a:t>
          </a:r>
          <a:endParaRPr lang="fr-FR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Open Sans" panose="020B0606030504020204" pitchFamily="34" charset="0"/>
            <a:ea typeface="+mn-ea"/>
            <a:cs typeface="+mn-cs"/>
          </a:endParaRPr>
        </a:p>
      </dsp:txBody>
      <dsp:txXfrm>
        <a:off x="1012825" y="1256862"/>
        <a:ext cx="1020185" cy="7307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5CE153-E10A-4933-9716-F8EF1F69F520}">
      <dsp:nvSpPr>
        <dsp:cNvPr id="0" name=""/>
        <dsp:cNvSpPr/>
      </dsp:nvSpPr>
      <dsp:spPr>
        <a:xfrm>
          <a:off x="1256226" y="0"/>
          <a:ext cx="1626878" cy="1626925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DEDC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F55021-825B-46B7-A350-C4DE68A19C94}">
      <dsp:nvSpPr>
        <dsp:cNvPr id="0" name=""/>
        <dsp:cNvSpPr/>
      </dsp:nvSpPr>
      <dsp:spPr>
        <a:xfrm>
          <a:off x="2790181" y="237929"/>
          <a:ext cx="2623898" cy="1090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b="0" kern="1200" dirty="0">
              <a:latin typeface="Gilroy" pitchFamily="50" charset="0"/>
            </a:rPr>
            <a:t>Aide* au frais de santé représentant </a:t>
          </a:r>
          <a:r>
            <a:rPr lang="fr-FR" sz="1200" kern="1200" dirty="0">
              <a:latin typeface="Gilroy" pitchFamily="50" charset="0"/>
            </a:rPr>
            <a:t>une charge lourde même après prise en charge du régime de base et complémentaire éventuel ou non remboursé</a:t>
          </a:r>
          <a:endParaRPr lang="fr-FR" sz="1200" kern="1200" dirty="0"/>
        </a:p>
      </dsp:txBody>
      <dsp:txXfrm>
        <a:off x="2790181" y="237929"/>
        <a:ext cx="2623898" cy="1090865"/>
      </dsp:txXfrm>
    </dsp:sp>
    <dsp:sp modelId="{7839E168-3A9C-4D6D-A75C-E3887E8332CA}">
      <dsp:nvSpPr>
        <dsp:cNvPr id="0" name=""/>
        <dsp:cNvSpPr/>
      </dsp:nvSpPr>
      <dsp:spPr>
        <a:xfrm>
          <a:off x="1562156" y="485881"/>
          <a:ext cx="907670" cy="453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baseline="0" dirty="0"/>
            <a:t>Léa</a:t>
          </a:r>
          <a:r>
            <a:rPr lang="fr-FR" sz="1200" kern="1200" baseline="0" dirty="0"/>
            <a:t> a besoin d’un implant dentaire </a:t>
          </a:r>
        </a:p>
      </dsp:txBody>
      <dsp:txXfrm>
        <a:off x="1562156" y="485881"/>
        <a:ext cx="907670" cy="453781"/>
      </dsp:txXfrm>
    </dsp:sp>
    <dsp:sp modelId="{EA9B2344-21D6-44A0-8882-BAA08A156FBE}">
      <dsp:nvSpPr>
        <dsp:cNvPr id="0" name=""/>
        <dsp:cNvSpPr/>
      </dsp:nvSpPr>
      <dsp:spPr>
        <a:xfrm>
          <a:off x="920400" y="1042794"/>
          <a:ext cx="1397612" cy="1398203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FFC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ECB12-13E8-49E0-BDA9-B6BA7D0C2680}">
      <dsp:nvSpPr>
        <dsp:cNvPr id="0" name=""/>
        <dsp:cNvSpPr/>
      </dsp:nvSpPr>
      <dsp:spPr>
        <a:xfrm>
          <a:off x="2472665" y="1497209"/>
          <a:ext cx="2280993" cy="646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b="0" kern="1200" dirty="0">
              <a:latin typeface="Gilroy" pitchFamily="50" charset="0"/>
            </a:rPr>
            <a:t>Aide* à la famille : </a:t>
          </a:r>
          <a:r>
            <a:rPr lang="fr-FR" sz="1200" kern="1200" dirty="0">
              <a:latin typeface="Gilroy" pitchFamily="50" charset="0"/>
            </a:rPr>
            <a:t>Prise en charge des frais d’intervention d’une personne à domicile</a:t>
          </a:r>
        </a:p>
      </dsp:txBody>
      <dsp:txXfrm>
        <a:off x="2472665" y="1497209"/>
        <a:ext cx="2280993" cy="646864"/>
      </dsp:txXfrm>
    </dsp:sp>
    <dsp:sp modelId="{F99CDAD9-0DCC-499C-ACD8-291480F93AF0}">
      <dsp:nvSpPr>
        <dsp:cNvPr id="0" name=""/>
        <dsp:cNvSpPr/>
      </dsp:nvSpPr>
      <dsp:spPr>
        <a:xfrm>
          <a:off x="1200740" y="1492361"/>
          <a:ext cx="907670" cy="453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/>
            <a:t>Léa</a:t>
          </a:r>
          <a:r>
            <a:rPr lang="fr-FR" sz="1200" kern="1200" dirty="0"/>
            <a:t> est </a:t>
          </a:r>
          <a:r>
            <a:rPr lang="fr-FR" sz="1200" kern="1200" baseline="0" dirty="0"/>
            <a:t>alitée</a:t>
          </a:r>
          <a:r>
            <a:rPr lang="fr-FR" sz="1200" kern="1200" dirty="0"/>
            <a:t> suite à sa 3</a:t>
          </a:r>
          <a:r>
            <a:rPr lang="fr-FR" sz="1200" kern="1200" baseline="30000" dirty="0"/>
            <a:t>ème</a:t>
          </a:r>
          <a:r>
            <a:rPr lang="fr-FR" sz="1200" kern="1200" dirty="0"/>
            <a:t> grossesse</a:t>
          </a:r>
        </a:p>
      </dsp:txBody>
      <dsp:txXfrm>
        <a:off x="1200740" y="1492361"/>
        <a:ext cx="907670" cy="4537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840FF-EA28-47AB-AB2C-BBA5BFF20DA1}">
      <dsp:nvSpPr>
        <dsp:cNvPr id="0" name=""/>
        <dsp:cNvSpPr/>
      </dsp:nvSpPr>
      <dsp:spPr>
        <a:xfrm>
          <a:off x="0" y="297804"/>
          <a:ext cx="2183155" cy="2807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Prevention Classique</a:t>
          </a:r>
        </a:p>
      </dsp:txBody>
      <dsp:txXfrm>
        <a:off x="13707" y="311511"/>
        <a:ext cx="2155741" cy="253385"/>
      </dsp:txXfrm>
    </dsp:sp>
    <dsp:sp modelId="{6F98A0DF-7DB9-4C14-A85F-2408BD2A7F2F}">
      <dsp:nvSpPr>
        <dsp:cNvPr id="0" name=""/>
        <dsp:cNvSpPr/>
      </dsp:nvSpPr>
      <dsp:spPr>
        <a:xfrm>
          <a:off x="0" y="613164"/>
          <a:ext cx="2183155" cy="28079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/>
              <a:ea typeface="+mn-ea"/>
              <a:cs typeface="+mn-cs"/>
            </a:rPr>
            <a:t>Démarche personnalisée</a:t>
          </a:r>
        </a:p>
      </dsp:txBody>
      <dsp:txXfrm>
        <a:off x="13707" y="626871"/>
        <a:ext cx="2155741" cy="253385"/>
      </dsp:txXfrm>
    </dsp:sp>
    <dsp:sp modelId="{2C32F2CC-2FDB-4A16-BE92-E9F9813320DB}">
      <dsp:nvSpPr>
        <dsp:cNvPr id="0" name=""/>
        <dsp:cNvSpPr/>
      </dsp:nvSpPr>
      <dsp:spPr>
        <a:xfrm>
          <a:off x="0" y="928525"/>
          <a:ext cx="2183155" cy="28079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latin typeface="Arial"/>
              <a:ea typeface="+mn-ea"/>
              <a:cs typeface="+mn-cs"/>
            </a:rPr>
            <a:t>Dispositifs complémentaires</a:t>
          </a:r>
          <a:endParaRPr lang="en-US" sz="1200" kern="1200" dirty="0">
            <a:latin typeface="Arial"/>
            <a:ea typeface="+mn-ea"/>
            <a:cs typeface="+mn-cs"/>
          </a:endParaRPr>
        </a:p>
      </dsp:txBody>
      <dsp:txXfrm>
        <a:off x="13707" y="942232"/>
        <a:ext cx="2155741" cy="2533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8970EE5F-E5D4-964A-AAE8-5EFB0EDEAFF3}" type="datetimeFigureOut">
              <a:rPr lang="fr-FR" smtClean="0"/>
              <a:t>07/09/2023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5AEEE100-2D4E-C445-B6B2-11BBEC0284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6821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44749D93-043F-FA4A-B8D5-2B8CD7EB8DA5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E2A78EBA-37F9-A249-81E3-A8446DEAD6B5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897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28700" lvl="3" indent="0">
              <a:buClr>
                <a:srgbClr val="323383"/>
              </a:buClr>
              <a:buFont typeface="Wingdings" panose="05000000000000000000" pitchFamily="2" charset="2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A78EBA-37F9-A249-81E3-A8446DEAD6B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235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28700" lvl="3" indent="0">
              <a:buClr>
                <a:srgbClr val="323383"/>
              </a:buClr>
              <a:buFont typeface="Wingdings" panose="05000000000000000000" pitchFamily="2" charset="2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A78EBA-37F9-A249-81E3-A8446DEAD6B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235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28700" lvl="3" indent="0">
              <a:buClr>
                <a:srgbClr val="323383"/>
              </a:buClr>
              <a:buFont typeface="Wingdings" panose="05000000000000000000" pitchFamily="2" charset="2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A78EBA-37F9-A249-81E3-A8446DEAD6B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759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28700" lvl="3" indent="0">
              <a:buClr>
                <a:srgbClr val="323383"/>
              </a:buClr>
              <a:buFont typeface="Wingdings" panose="05000000000000000000" pitchFamily="2" charset="2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A78EBA-37F9-A249-81E3-A8446DEAD6B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12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A78EBA-37F9-A249-81E3-A8446DEAD6B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887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A78EBA-37F9-A249-81E3-A8446DEAD6B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214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A78EBA-37F9-A249-81E3-A8446DEAD6B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452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A78EBA-37F9-A249-81E3-A8446DEAD6B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249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28700" lvl="3" indent="0">
              <a:buClr>
                <a:srgbClr val="323383"/>
              </a:buClr>
              <a:buFont typeface="Wingdings" panose="05000000000000000000" pitchFamily="2" charset="2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A78EBA-37F9-A249-81E3-A8446DEAD6B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159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Creation/CLIENTS%20CREATION/AGRICA/%E2%80%A2GABARITS/F1_Comm%20institutionnelle/%235_Kit%20appel%20d'offres/PPT/imports/Couv1a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Creation/CLIENTS%20CREATION/AGRICA/%E2%80%A2GABARITS/F1_Comm%20institutionnelle/%235_Kit%20appel%20d'offres/PPT/imports/Couv2.jpg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Creation/CLIENTS%20CREATION/AGRICA/&#8226;&#8226;AO%20Juin18/F1_Comm%20institutionnelle/%235_Kit%20appel%20d'offres/PPT/imports/Sommaire.jpg" TargetMode="Externa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Creation/CLIENTS%20CREATION/AGRICA/%E2%80%A2GABARITS/F1_Comm%20institutionnelle/%235_Kit%20appel%20d'offres/PPT/imports/Couv1a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Creation/CLIENTS%20CREATION/AGRICA/%E2%80%A2GABARITS/F1_Comm%20institutionnelle/%235_Kit%20appel%20d'offres/PPT/imports/Couv1a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Creation/CLIENTS%20CREATION/AGRICA/%E2%80%A2GABARITS/F1_Comm%20institutionnelle/%235_Kit%20appel%20d'offres/PPT/imports/Couv2.jpg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Creation/CLIENTS%20CREATION/AGRICA/&#8226;&#8226;AO%20Juin18/F1_Comm%20institutionnelle/%235_Kit%20appel%20d'offres/PPT/imports/Sommaire.jpg" TargetMode="Externa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Creation/CLIENTS%20CREATION/AGRICA/%E2%80%A2GABARITS/F1_Comm%20institutionnelle/%235_Kit%20appel%20d'offres/PPT/imports/Couv1a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Creation/CLIENTS%20CREATION/AGRICA/%E2%80%A2GABARITS/F1_Comm%20institutionnelle/%235_Kit%20appel%20d'offres/PPT/imports/Couv1a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Creation/CLIENTS%20CREATION/AGRICA/%E2%80%A2GABARITS/F1_Comm%20institutionnelle/%235_Kit%20appel%20d'offres/PPT/imports/Couv2.jpg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Creation/CLIENTS%20CREATION/AGRICA/&#8226;&#8226;AO%20Juin18/F1_Comm%20institutionnelle/%235_Kit%20appel%20d'offres/PPT/imports/Sommaire.jpg" TargetMode="Externa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Creation/CLIENTS%20CREATION/AGRICA/%E2%80%A2GABARITS/F1_Comm%20institutionnelle/%235_Kit%20appel%20d'offres/PPT/imports/Couv1a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3B4802F-3E20-F045-8E4C-C40276A84199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" y="0"/>
            <a:ext cx="9135877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295" y="719416"/>
            <a:ext cx="5069545" cy="1529810"/>
          </a:xfrm>
        </p:spPr>
        <p:txBody>
          <a:bodyPr lIns="0" tIns="0" rIns="0" bIns="0" anchor="b">
            <a:normAutofit/>
          </a:bodyPr>
          <a:lstStyle>
            <a:lvl1pPr algn="l">
              <a:defRPr sz="3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noProof="0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8676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3B4802F-3E20-F045-8E4C-C40276A84199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" y="0"/>
            <a:ext cx="9135877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296" y="719416"/>
            <a:ext cx="5069546" cy="1529810"/>
          </a:xfrm>
        </p:spPr>
        <p:txBody>
          <a:bodyPr lIns="0" tIns="0" rIns="0" bIns="0" anchor="b">
            <a:normAutofit/>
          </a:bodyPr>
          <a:lstStyle>
            <a:lvl1pPr algn="l">
              <a:defRPr sz="3000" b="1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37185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23D75CC-996A-F940-BE89-DBAFE8054AC6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03200" y="608400"/>
            <a:ext cx="5244354" cy="994172"/>
          </a:xfrm>
        </p:spPr>
        <p:txBody>
          <a:bodyPr lIns="0" tIns="0" rIns="0" bIns="0" anchor="t">
            <a:normAutofit/>
          </a:bodyPr>
          <a:lstStyle>
            <a:lvl1pPr>
              <a:defRPr sz="2600"/>
            </a:lvl1pPr>
          </a:lstStyle>
          <a:p>
            <a:r>
              <a:rPr lang="fr-FR" dirty="0"/>
              <a:t>SOMMAIRE</a:t>
            </a:r>
            <a:endParaRPr lang="en-US" dirty="0"/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DADCBCAE-B847-2344-936E-CEB26E26F0A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58884" y="1691496"/>
            <a:ext cx="5244354" cy="2490088"/>
          </a:xfrm>
        </p:spPr>
        <p:txBody>
          <a:bodyPr numCol="1">
            <a:noAutofit/>
          </a:bodyPr>
          <a:lstStyle/>
          <a:p>
            <a:pPr marL="0" indent="0" algn="ctr">
              <a:buNone/>
            </a:pPr>
            <a:r>
              <a:rPr lang="fr-FR" sz="1200" dirty="0"/>
              <a:t>PRÉAMBULE</a:t>
            </a:r>
          </a:p>
          <a:p>
            <a:pPr marL="0" indent="0" algn="ctr">
              <a:buNone/>
            </a:pPr>
            <a:r>
              <a:rPr lang="fr-FR" sz="1200" dirty="0"/>
              <a:t>Présentation de la SGAPS</a:t>
            </a:r>
          </a:p>
          <a:p>
            <a:pPr marL="0" indent="0" algn="ctr">
              <a:buNone/>
            </a:pPr>
            <a:r>
              <a:rPr lang="fr-FR" sz="1200" dirty="0"/>
              <a:t>Notre force notre réseau de distribution</a:t>
            </a:r>
          </a:p>
          <a:p>
            <a:pPr marL="0" indent="0" algn="ctr">
              <a:buNone/>
            </a:pPr>
            <a:r>
              <a:rPr lang="fr-FR" sz="1200" dirty="0"/>
              <a:t>Garanties</a:t>
            </a:r>
          </a:p>
          <a:p>
            <a:pPr marL="0" indent="0" algn="ctr">
              <a:buNone/>
            </a:pPr>
            <a:r>
              <a:rPr lang="fr-FR" sz="1200" dirty="0"/>
              <a:t>Tarification des régimes</a:t>
            </a:r>
          </a:p>
          <a:p>
            <a:pPr marL="0" indent="0" algn="ctr">
              <a:buNone/>
            </a:pPr>
            <a:r>
              <a:rPr lang="fr-FR" sz="1200" dirty="0"/>
              <a:t>Gestion administrative</a:t>
            </a:r>
          </a:p>
          <a:p>
            <a:pPr marL="0" indent="0" algn="ctr">
              <a:buNone/>
            </a:pPr>
            <a:r>
              <a:rPr lang="fr-FR" sz="1200" dirty="0"/>
              <a:t>Prestation de solidarité et actions sociales</a:t>
            </a:r>
          </a:p>
          <a:p>
            <a:pPr marL="0" indent="0" algn="ctr">
              <a:buNone/>
            </a:pPr>
            <a:r>
              <a:rPr lang="fr-FR" sz="1200" dirty="0"/>
              <a:t>Gestion technique et pilotage</a:t>
            </a:r>
          </a:p>
          <a:p>
            <a:pPr marL="0" indent="0" algn="ctr">
              <a:buNone/>
            </a:pPr>
            <a:r>
              <a:rPr lang="fr-FR" sz="1200" dirty="0"/>
              <a:t>Mise en place</a:t>
            </a: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1658884" y="1914650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658884" y="2166705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>
            <a:off x="1658884" y="2437247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>
            <a:off x="1658884" y="2688300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>
            <a:off x="1658884" y="2959043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>
            <a:off x="1658884" y="3210096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1658884" y="3470994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F56DE4FB-B948-4861-B4E9-4D5A53E56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21" name="Espace réservé du pied de page 4">
            <a:extLst>
              <a:ext uri="{FF2B5EF4-FFF2-40B4-BE49-F238E27FC236}">
                <a16:creationId xmlns:a16="http://schemas.microsoft.com/office/drawing/2014/main" id="{991AE193-8DB5-4F25-8D54-6F3FBBA26BFC}"/>
              </a:ext>
            </a:extLst>
          </p:cNvPr>
          <p:cNvSpPr txBox="1">
            <a:spLocks/>
          </p:cNvSpPr>
          <p:nvPr userDrawn="1"/>
        </p:nvSpPr>
        <p:spPr>
          <a:xfrm>
            <a:off x="5199220" y="4893693"/>
            <a:ext cx="3377908" cy="24811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800" kern="1200">
                <a:solidFill>
                  <a:schemeClr val="accent1"/>
                </a:solidFill>
                <a:latin typeface="Century Gothic"/>
                <a:ea typeface="+mn-ea"/>
                <a:cs typeface="Century Gothic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Espace réservé de la date 3">
            <a:extLst>
              <a:ext uri="{FF2B5EF4-FFF2-40B4-BE49-F238E27FC236}">
                <a16:creationId xmlns:a16="http://schemas.microsoft.com/office/drawing/2014/main" id="{FB662C2B-64F4-481A-9107-66F0C23C0A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27 juin 2019</a:t>
            </a:r>
            <a:endParaRPr lang="fr-FR" dirty="0"/>
          </a:p>
        </p:txBody>
      </p:sp>
      <p:sp>
        <p:nvSpPr>
          <p:cNvPr id="23" name="Espace réservé du pied de page 4">
            <a:extLst>
              <a:ext uri="{FF2B5EF4-FFF2-40B4-BE49-F238E27FC236}">
                <a16:creationId xmlns:a16="http://schemas.microsoft.com/office/drawing/2014/main" id="{7340FB72-F479-4156-9358-897649C3A8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3624" y="4867173"/>
            <a:ext cx="625098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9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AFF06FC-42C6-4513-82FB-A08F81EB87D3}"/>
              </a:ext>
            </a:extLst>
          </p:cNvPr>
          <p:cNvCxnSpPr/>
          <p:nvPr userDrawn="1"/>
        </p:nvCxnSpPr>
        <p:spPr>
          <a:xfrm>
            <a:off x="1636354" y="3726760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06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571590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03199" y="1334022"/>
            <a:ext cx="7200001" cy="3075978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+mn-lt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CFE681-5F1B-4742-BF41-88359D557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54B9169B-2644-490F-B6F1-EC3A3944A7BD}"/>
              </a:ext>
            </a:extLst>
          </p:cNvPr>
          <p:cNvSpPr txBox="1">
            <a:spLocks/>
          </p:cNvSpPr>
          <p:nvPr userDrawn="1"/>
        </p:nvSpPr>
        <p:spPr>
          <a:xfrm>
            <a:off x="5199220" y="4893693"/>
            <a:ext cx="3377908" cy="24811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800" kern="1200">
                <a:solidFill>
                  <a:schemeClr val="accent1"/>
                </a:solidFill>
                <a:latin typeface="Century Gothic"/>
                <a:ea typeface="+mn-ea"/>
                <a:cs typeface="Century Gothic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4350449E-7F4D-4E61-A924-D606B7A973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27 juin 2019</a:t>
            </a:r>
            <a:endParaRPr lang="fr-FR" dirty="0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971C9934-18E9-41F0-8B0A-1A34643F73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3624" y="4867173"/>
            <a:ext cx="625098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9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789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571590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03199" y="1290181"/>
            <a:ext cx="3505079" cy="3119819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+mn-lt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998121" y="1290181"/>
            <a:ext cx="3505079" cy="3119819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+mn-lt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BDC9181-8B30-4180-8B77-46C6F0DC2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19A86B76-8D64-413D-B591-297FC009875D}"/>
              </a:ext>
            </a:extLst>
          </p:cNvPr>
          <p:cNvSpPr txBox="1">
            <a:spLocks/>
          </p:cNvSpPr>
          <p:nvPr userDrawn="1"/>
        </p:nvSpPr>
        <p:spPr>
          <a:xfrm>
            <a:off x="5199220" y="4893693"/>
            <a:ext cx="3377908" cy="24811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800" kern="1200">
                <a:solidFill>
                  <a:schemeClr val="accent1"/>
                </a:solidFill>
                <a:latin typeface="Century Gothic"/>
                <a:ea typeface="+mn-ea"/>
                <a:cs typeface="Century Gothic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E4A189B7-2FC8-4682-9136-6ABBBD4986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27 juin 2019</a:t>
            </a:r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20956F62-DC15-4D85-A79B-492082484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3624" y="4867173"/>
            <a:ext cx="625098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9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586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538417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03199" y="1709804"/>
            <a:ext cx="3505079" cy="2700196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Century Gothic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998121" y="1709804"/>
            <a:ext cx="3505079" cy="2700196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Century Gothic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312689" y="1290877"/>
            <a:ext cx="7190511" cy="289800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+mn-lt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</a:defRPr>
            </a:lvl2pPr>
            <a:lvl3pPr>
              <a:defRPr sz="1100" b="1">
                <a:solidFill>
                  <a:schemeClr val="accent1"/>
                </a:solidFill>
                <a:latin typeface="Open Sans Regular"/>
                <a:cs typeface="Open Sans Regular"/>
              </a:defRPr>
            </a:lvl3pPr>
            <a:lvl4pPr>
              <a:defRPr sz="1100">
                <a:latin typeface="Open Sans Regular"/>
                <a:cs typeface="Open Sans Regular"/>
              </a:defRPr>
            </a:lvl4pPr>
            <a:lvl5pPr>
              <a:defRPr sz="1100">
                <a:latin typeface="Open Sans Regular"/>
                <a:cs typeface="Open Sans Regular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09489BF-0548-408B-B212-900EF10B8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7D5158E8-C5A4-41BC-B457-F55E56DED021}"/>
              </a:ext>
            </a:extLst>
          </p:cNvPr>
          <p:cNvSpPr txBox="1">
            <a:spLocks/>
          </p:cNvSpPr>
          <p:nvPr userDrawn="1"/>
        </p:nvSpPr>
        <p:spPr>
          <a:xfrm>
            <a:off x="5199220" y="4893693"/>
            <a:ext cx="3377908" cy="24811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800" kern="1200">
                <a:solidFill>
                  <a:schemeClr val="accent1"/>
                </a:solidFill>
                <a:latin typeface="Century Gothic"/>
                <a:ea typeface="+mn-ea"/>
                <a:cs typeface="Century Gothic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6EEDF187-C51D-4C1D-8E27-F64880DFE7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27 juin 2019</a:t>
            </a:r>
            <a:endParaRPr lang="fr-FR" dirty="0"/>
          </a:p>
        </p:txBody>
      </p:sp>
      <p:sp>
        <p:nvSpPr>
          <p:cNvPr id="14" name="Espace réservé du pied de page 4">
            <a:extLst>
              <a:ext uri="{FF2B5EF4-FFF2-40B4-BE49-F238E27FC236}">
                <a16:creationId xmlns:a16="http://schemas.microsoft.com/office/drawing/2014/main" id="{E9854D09-7FCF-416D-901B-1D02B006A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3624" y="4867173"/>
            <a:ext cx="625098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9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704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538417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E0FA74-2956-4A7E-93F7-2FF128E281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95CC3910-C88D-4723-8451-5087EDAB6D27}"/>
              </a:ext>
            </a:extLst>
          </p:cNvPr>
          <p:cNvSpPr txBox="1">
            <a:spLocks/>
          </p:cNvSpPr>
          <p:nvPr userDrawn="1"/>
        </p:nvSpPr>
        <p:spPr>
          <a:xfrm>
            <a:off x="5199220" y="4893693"/>
            <a:ext cx="3377908" cy="24811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800" kern="1200">
                <a:solidFill>
                  <a:schemeClr val="accent1"/>
                </a:solidFill>
                <a:latin typeface="Century Gothic"/>
                <a:ea typeface="+mn-ea"/>
                <a:cs typeface="Century Gothic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D1347727-6323-49C8-B9C3-A63D70863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27 juin 2019</a:t>
            </a:r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19A30A58-DE6C-49E4-8D78-0996A59ECA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3624" y="4867173"/>
            <a:ext cx="625098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9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355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B77DEB1-212A-0044-A8CC-5EB6C3E06F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" y="0"/>
            <a:ext cx="9141289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5" y="1963827"/>
            <a:ext cx="9141289" cy="994172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18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3B4802F-3E20-F045-8E4C-C40276A84199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" y="0"/>
            <a:ext cx="9135877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00295" y="719416"/>
            <a:ext cx="5069545" cy="1529810"/>
          </a:xfrm>
        </p:spPr>
        <p:txBody>
          <a:bodyPr lIns="0" tIns="0" rIns="0" bIns="0" anchor="b">
            <a:normAutofit/>
          </a:bodyPr>
          <a:lstStyle>
            <a:lvl1pPr algn="l">
              <a:defRPr sz="3000" b="1" baseline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Merci 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238977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3B4802F-3E20-F045-8E4C-C40276A84199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" y="0"/>
            <a:ext cx="9135877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295" y="719416"/>
            <a:ext cx="5069545" cy="1529810"/>
          </a:xfrm>
        </p:spPr>
        <p:txBody>
          <a:bodyPr lIns="0" tIns="0" rIns="0" bIns="0" anchor="b">
            <a:normAutofit/>
          </a:bodyPr>
          <a:lstStyle>
            <a:lvl1pPr algn="l">
              <a:defRPr sz="3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noProof="0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00085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3B4802F-3E20-F045-8E4C-C40276A84199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" y="0"/>
            <a:ext cx="9135877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296" y="719416"/>
            <a:ext cx="5069546" cy="1529810"/>
          </a:xfrm>
        </p:spPr>
        <p:txBody>
          <a:bodyPr lIns="0" tIns="0" rIns="0" bIns="0" anchor="b">
            <a:normAutofit/>
          </a:bodyPr>
          <a:lstStyle>
            <a:lvl1pPr algn="l">
              <a:defRPr sz="3000" b="1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02519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23D75CC-996A-F940-BE89-DBAFE8054AC6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54035" y="4901452"/>
            <a:ext cx="388610" cy="242047"/>
          </a:xfrm>
        </p:spPr>
        <p:txBody>
          <a:bodyPr lIns="0" tIns="0" rIns="0" b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en-GB" smtClean="0"/>
              <a:pPr/>
              <a:t>‹N°›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03200" y="608400"/>
            <a:ext cx="5244354" cy="994172"/>
          </a:xfrm>
        </p:spPr>
        <p:txBody>
          <a:bodyPr lIns="0" tIns="0" rIns="0" bIns="0" anchor="t">
            <a:normAutofit/>
          </a:bodyPr>
          <a:lstStyle>
            <a:lvl1pPr>
              <a:defRPr sz="2600"/>
            </a:lvl1pPr>
          </a:lstStyle>
          <a:p>
            <a:r>
              <a:rPr lang="fr-FR" dirty="0"/>
              <a:t>SOMMAIRE</a:t>
            </a:r>
            <a:endParaRPr lang="en-US" dirty="0"/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DADCBCAE-B847-2344-936E-CEB26E26F0A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58884" y="1691496"/>
            <a:ext cx="5244354" cy="2490088"/>
          </a:xfrm>
        </p:spPr>
        <p:txBody>
          <a:bodyPr numCol="1">
            <a:noAutofit/>
          </a:bodyPr>
          <a:lstStyle/>
          <a:p>
            <a:pPr marL="0" indent="0" algn="ctr">
              <a:buNone/>
            </a:pPr>
            <a:r>
              <a:rPr lang="fr-FR" sz="1200" dirty="0"/>
              <a:t>PRÉAMBULE</a:t>
            </a:r>
          </a:p>
          <a:p>
            <a:pPr marL="0" indent="0" algn="ctr">
              <a:buNone/>
            </a:pPr>
            <a:r>
              <a:rPr lang="fr-FR" sz="1200" dirty="0"/>
              <a:t>Présentation de la SGAPS</a:t>
            </a:r>
          </a:p>
          <a:p>
            <a:pPr marL="0" indent="0" algn="ctr">
              <a:buNone/>
            </a:pPr>
            <a:r>
              <a:rPr lang="fr-FR" sz="1200" dirty="0"/>
              <a:t>Notre force notre réseau de distribution</a:t>
            </a:r>
          </a:p>
          <a:p>
            <a:pPr marL="0" indent="0" algn="ctr">
              <a:buNone/>
            </a:pPr>
            <a:r>
              <a:rPr lang="fr-FR" sz="1200" dirty="0"/>
              <a:t>Garanties</a:t>
            </a:r>
          </a:p>
          <a:p>
            <a:pPr marL="0" indent="0" algn="ctr">
              <a:buNone/>
            </a:pPr>
            <a:r>
              <a:rPr lang="fr-FR" sz="1200" dirty="0"/>
              <a:t>Tarification des régimes</a:t>
            </a:r>
          </a:p>
          <a:p>
            <a:pPr marL="0" indent="0" algn="ctr">
              <a:buNone/>
            </a:pPr>
            <a:r>
              <a:rPr lang="fr-FR" sz="1200" dirty="0"/>
              <a:t>Gestion administrative</a:t>
            </a:r>
          </a:p>
          <a:p>
            <a:pPr marL="0" indent="0" algn="ctr">
              <a:buNone/>
            </a:pPr>
            <a:r>
              <a:rPr lang="fr-FR" sz="1200" dirty="0"/>
              <a:t>Prestation de solidarité et actions sociales</a:t>
            </a:r>
          </a:p>
          <a:p>
            <a:pPr marL="0" indent="0" algn="ctr">
              <a:buNone/>
            </a:pPr>
            <a:r>
              <a:rPr lang="fr-FR" sz="1200" dirty="0"/>
              <a:t>Gestion technique et pilotage</a:t>
            </a:r>
          </a:p>
          <a:p>
            <a:pPr marL="0" indent="0" algn="ctr">
              <a:buNone/>
            </a:pPr>
            <a:r>
              <a:rPr lang="fr-FR" sz="1200" dirty="0"/>
              <a:t>Mise en place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273CE53-5550-40A0-A34E-28490BFEE0C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Réponse Appel d'Offres </a:t>
            </a:r>
            <a:endParaRPr lang="fr-FR" dirty="0"/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D6C3C526-F2F3-481C-8E83-62E11B5902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+mn-lt"/>
                <a:cs typeface="Century Gothic"/>
              </a:defRPr>
            </a:lvl1pPr>
          </a:lstStyle>
          <a:p>
            <a:r>
              <a:rPr lang="fr-FR"/>
              <a:t>18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3748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571590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03199" y="1334022"/>
            <a:ext cx="7200001" cy="3075978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+mn-lt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1F76D18D-CA1E-894E-BF76-41C8FBEBBCA6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96E92D2-A216-4984-9DBF-D959BFDACD9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Réponse Appel d'Offres </a:t>
            </a:r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779F27F1-2EE0-4F51-A553-239873073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+mn-lt"/>
                <a:cs typeface="Century Gothic"/>
              </a:defRPr>
            </a:lvl1pPr>
          </a:lstStyle>
          <a:p>
            <a:r>
              <a:rPr lang="fr-FR"/>
              <a:t>18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6275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571590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03199" y="1290181"/>
            <a:ext cx="3505079" cy="3119819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+mn-lt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1F76D18D-CA1E-894E-BF76-41C8FBEBBCA6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998121" y="1290181"/>
            <a:ext cx="3505079" cy="3119819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+mn-lt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52DE0FE-D5B4-45E1-AFAC-9B94BE639AF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/>
              <a:t>Réponse Appel d'Offres </a:t>
            </a:r>
            <a:endParaRPr lang="fr-FR" dirty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D2DF0F38-28D3-48F0-9197-31FD91AC12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+mn-lt"/>
                <a:cs typeface="Century Gothic"/>
              </a:defRPr>
            </a:lvl1pPr>
          </a:lstStyle>
          <a:p>
            <a:r>
              <a:rPr lang="fr-FR"/>
              <a:t>18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1174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538417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03199" y="1709804"/>
            <a:ext cx="3505079" cy="2700196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Century Gothic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1F76D18D-CA1E-894E-BF76-41C8FBEBBCA6}" type="slidenum">
              <a:rPr lang="en-GB" smtClean="0"/>
              <a:pPr/>
              <a:t>‹N°›</a:t>
            </a:fld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998121" y="1709804"/>
            <a:ext cx="3505079" cy="2700196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Century Gothic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312689" y="1290877"/>
            <a:ext cx="7190511" cy="289800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+mn-lt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</a:defRPr>
            </a:lvl2pPr>
            <a:lvl3pPr>
              <a:defRPr sz="1100" b="1">
                <a:solidFill>
                  <a:schemeClr val="accent1"/>
                </a:solidFill>
                <a:latin typeface="Open Sans Regular"/>
                <a:cs typeface="Open Sans Regular"/>
              </a:defRPr>
            </a:lvl3pPr>
            <a:lvl4pPr>
              <a:defRPr sz="1100">
                <a:latin typeface="Open Sans Regular"/>
                <a:cs typeface="Open Sans Regular"/>
              </a:defRPr>
            </a:lvl4pPr>
            <a:lvl5pPr>
              <a:defRPr sz="1100">
                <a:latin typeface="Open Sans Regular"/>
                <a:cs typeface="Open Sans Regular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+mn-lt"/>
                <a:cs typeface="Century Gothic"/>
              </a:defRPr>
            </a:lvl1pPr>
          </a:lstStyle>
          <a:p>
            <a:r>
              <a:rPr lang="fr-FR"/>
              <a:t>18 Juin 2020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F90EFEA-C490-4E1C-8374-3BE4097316C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Réponse Appel d'Offres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9208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538417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1F76D18D-CA1E-894E-BF76-41C8FBEBBCA6}" type="slidenum">
              <a:rPr lang="en-GB" smtClean="0"/>
              <a:pPr/>
              <a:t>‹N°›</a:t>
            </a:fld>
            <a:endParaRPr lang="en-GB" dirty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+mn-lt"/>
                <a:cs typeface="Century Gothic"/>
              </a:defRPr>
            </a:lvl1pPr>
          </a:lstStyle>
          <a:p>
            <a:r>
              <a:rPr lang="fr-FR"/>
              <a:t>18 Juin 2020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2233DAF-94E3-40F8-92C9-264EFCD264B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Réponse Appel d'Offres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08313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B77DEB1-212A-0044-A8CC-5EB6C3E06F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" y="0"/>
            <a:ext cx="9141289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5" y="1963827"/>
            <a:ext cx="9141289" cy="994172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2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3B4802F-3E20-F045-8E4C-C40276A84199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" y="0"/>
            <a:ext cx="9135877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00295" y="719416"/>
            <a:ext cx="5069545" cy="1529810"/>
          </a:xfrm>
        </p:spPr>
        <p:txBody>
          <a:bodyPr lIns="0" tIns="0" rIns="0" bIns="0" anchor="b">
            <a:normAutofit/>
          </a:bodyPr>
          <a:lstStyle>
            <a:lvl1pPr algn="l">
              <a:defRPr sz="3000" b="1" baseline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Merci 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3368178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3B4802F-3E20-F045-8E4C-C40276A84199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" y="0"/>
            <a:ext cx="9135877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295" y="719416"/>
            <a:ext cx="5069545" cy="1529810"/>
          </a:xfrm>
        </p:spPr>
        <p:txBody>
          <a:bodyPr lIns="0" tIns="0" rIns="0" bIns="0" anchor="b">
            <a:normAutofit/>
          </a:bodyPr>
          <a:lstStyle>
            <a:lvl1pPr algn="l">
              <a:defRPr sz="3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noProof="0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621396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3B4802F-3E20-F045-8E4C-C40276A84199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" y="0"/>
            <a:ext cx="9135877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296" y="719416"/>
            <a:ext cx="5069546" cy="1529810"/>
          </a:xfrm>
        </p:spPr>
        <p:txBody>
          <a:bodyPr lIns="0" tIns="0" rIns="0" bIns="0" anchor="b">
            <a:normAutofit/>
          </a:bodyPr>
          <a:lstStyle>
            <a:lvl1pPr algn="l">
              <a:defRPr sz="3000" b="1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553982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23D75CC-996A-F940-BE89-DBAFE8054AC6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03200" y="608400"/>
            <a:ext cx="5244354" cy="994172"/>
          </a:xfrm>
        </p:spPr>
        <p:txBody>
          <a:bodyPr lIns="0" tIns="0" rIns="0" bIns="0" anchor="t">
            <a:normAutofit/>
          </a:bodyPr>
          <a:lstStyle>
            <a:lvl1pPr>
              <a:defRPr sz="2600"/>
            </a:lvl1pPr>
          </a:lstStyle>
          <a:p>
            <a:r>
              <a:rPr lang="fr-FR" dirty="0"/>
              <a:t>SOMMAIRE</a:t>
            </a:r>
            <a:endParaRPr lang="en-US" dirty="0"/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DADCBCAE-B847-2344-936E-CEB26E26F0A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58884" y="1691496"/>
            <a:ext cx="5244354" cy="2490088"/>
          </a:xfrm>
        </p:spPr>
        <p:txBody>
          <a:bodyPr numCol="1">
            <a:noAutofit/>
          </a:bodyPr>
          <a:lstStyle/>
          <a:p>
            <a:pPr marL="0" indent="0" algn="ctr">
              <a:buNone/>
            </a:pPr>
            <a:r>
              <a:rPr lang="fr-FR" sz="1200" dirty="0"/>
              <a:t>PRÉAMBULE</a:t>
            </a:r>
          </a:p>
          <a:p>
            <a:pPr marL="0" indent="0" algn="ctr">
              <a:buNone/>
            </a:pPr>
            <a:r>
              <a:rPr lang="fr-FR" sz="1200" dirty="0"/>
              <a:t>Présentation de la SGAPS</a:t>
            </a:r>
          </a:p>
          <a:p>
            <a:pPr marL="0" indent="0" algn="ctr">
              <a:buNone/>
            </a:pPr>
            <a:r>
              <a:rPr lang="fr-FR" sz="1200" dirty="0"/>
              <a:t>Notre force notre réseau de distribution</a:t>
            </a:r>
          </a:p>
          <a:p>
            <a:pPr marL="0" indent="0" algn="ctr">
              <a:buNone/>
            </a:pPr>
            <a:r>
              <a:rPr lang="fr-FR" sz="1200" dirty="0"/>
              <a:t>Garanties</a:t>
            </a:r>
          </a:p>
          <a:p>
            <a:pPr marL="0" indent="0" algn="ctr">
              <a:buNone/>
            </a:pPr>
            <a:r>
              <a:rPr lang="fr-FR" sz="1200" dirty="0"/>
              <a:t>Tarification des régimes</a:t>
            </a:r>
          </a:p>
          <a:p>
            <a:pPr marL="0" indent="0" algn="ctr">
              <a:buNone/>
            </a:pPr>
            <a:r>
              <a:rPr lang="fr-FR" sz="1200" dirty="0"/>
              <a:t>Gestion administrative</a:t>
            </a:r>
          </a:p>
          <a:p>
            <a:pPr marL="0" indent="0" algn="ctr">
              <a:buNone/>
            </a:pPr>
            <a:r>
              <a:rPr lang="fr-FR" sz="1200" dirty="0"/>
              <a:t>Prestation de solidarité et actions sociales</a:t>
            </a:r>
          </a:p>
          <a:p>
            <a:pPr marL="0" indent="0" algn="ctr">
              <a:buNone/>
            </a:pPr>
            <a:r>
              <a:rPr lang="fr-FR" sz="1200" dirty="0"/>
              <a:t>Gestion technique et pilotage</a:t>
            </a:r>
          </a:p>
          <a:p>
            <a:pPr marL="0" indent="0" algn="ctr">
              <a:buNone/>
            </a:pPr>
            <a:r>
              <a:rPr lang="fr-FR" sz="1200" dirty="0"/>
              <a:t>Mise en place</a:t>
            </a: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1658884" y="1914650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658884" y="2166705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>
            <a:off x="1658884" y="2437247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>
            <a:off x="1658884" y="2688300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>
            <a:off x="1658884" y="2959043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>
            <a:off x="1658884" y="3210096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1658884" y="3470994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F56DE4FB-B948-4861-B4E9-4D5A53E56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21" name="Espace réservé du pied de page 4">
            <a:extLst>
              <a:ext uri="{FF2B5EF4-FFF2-40B4-BE49-F238E27FC236}">
                <a16:creationId xmlns:a16="http://schemas.microsoft.com/office/drawing/2014/main" id="{991AE193-8DB5-4F25-8D54-6F3FBBA26BFC}"/>
              </a:ext>
            </a:extLst>
          </p:cNvPr>
          <p:cNvSpPr txBox="1">
            <a:spLocks/>
          </p:cNvSpPr>
          <p:nvPr userDrawn="1"/>
        </p:nvSpPr>
        <p:spPr>
          <a:xfrm>
            <a:off x="5199220" y="4893693"/>
            <a:ext cx="3377908" cy="24811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800" kern="1200">
                <a:solidFill>
                  <a:schemeClr val="accent1"/>
                </a:solidFill>
                <a:latin typeface="Century Gothic"/>
                <a:ea typeface="+mn-ea"/>
                <a:cs typeface="Century Gothic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Espace réservé de la date 3">
            <a:extLst>
              <a:ext uri="{FF2B5EF4-FFF2-40B4-BE49-F238E27FC236}">
                <a16:creationId xmlns:a16="http://schemas.microsoft.com/office/drawing/2014/main" id="{FB662C2B-64F4-481A-9107-66F0C23C0A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27 juin 2019</a:t>
            </a:r>
            <a:endParaRPr lang="fr-FR" dirty="0"/>
          </a:p>
        </p:txBody>
      </p:sp>
      <p:sp>
        <p:nvSpPr>
          <p:cNvPr id="23" name="Espace réservé du pied de page 4">
            <a:extLst>
              <a:ext uri="{FF2B5EF4-FFF2-40B4-BE49-F238E27FC236}">
                <a16:creationId xmlns:a16="http://schemas.microsoft.com/office/drawing/2014/main" id="{7340FB72-F479-4156-9358-897649C3A8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3624" y="4867173"/>
            <a:ext cx="625098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9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AFF06FC-42C6-4513-82FB-A08F81EB87D3}"/>
              </a:ext>
            </a:extLst>
          </p:cNvPr>
          <p:cNvCxnSpPr/>
          <p:nvPr userDrawn="1"/>
        </p:nvCxnSpPr>
        <p:spPr>
          <a:xfrm>
            <a:off x="1636354" y="3726760"/>
            <a:ext cx="52443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653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571590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03199" y="1334022"/>
            <a:ext cx="7200001" cy="3075978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+mn-lt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CFE681-5F1B-4742-BF41-88359D557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54B9169B-2644-490F-B6F1-EC3A3944A7BD}"/>
              </a:ext>
            </a:extLst>
          </p:cNvPr>
          <p:cNvSpPr txBox="1">
            <a:spLocks/>
          </p:cNvSpPr>
          <p:nvPr userDrawn="1"/>
        </p:nvSpPr>
        <p:spPr>
          <a:xfrm>
            <a:off x="5199220" y="4893693"/>
            <a:ext cx="3377908" cy="24811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800" kern="1200">
                <a:solidFill>
                  <a:schemeClr val="accent1"/>
                </a:solidFill>
                <a:latin typeface="Century Gothic"/>
                <a:ea typeface="+mn-ea"/>
                <a:cs typeface="Century Gothic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4350449E-7F4D-4E61-A924-D606B7A973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27 juin 2019</a:t>
            </a:r>
            <a:endParaRPr lang="fr-FR" dirty="0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971C9934-18E9-41F0-8B0A-1A34643F73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3624" y="4867173"/>
            <a:ext cx="625098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9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6881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571590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03199" y="1290181"/>
            <a:ext cx="3505079" cy="3119819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+mn-lt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998121" y="1290181"/>
            <a:ext cx="3505079" cy="3119819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+mn-lt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BDC9181-8B30-4180-8B77-46C6F0DC2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19A86B76-8D64-413D-B591-297FC009875D}"/>
              </a:ext>
            </a:extLst>
          </p:cNvPr>
          <p:cNvSpPr txBox="1">
            <a:spLocks/>
          </p:cNvSpPr>
          <p:nvPr userDrawn="1"/>
        </p:nvSpPr>
        <p:spPr>
          <a:xfrm>
            <a:off x="5199220" y="4893693"/>
            <a:ext cx="3377908" cy="24811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800" kern="1200">
                <a:solidFill>
                  <a:schemeClr val="accent1"/>
                </a:solidFill>
                <a:latin typeface="Century Gothic"/>
                <a:ea typeface="+mn-ea"/>
                <a:cs typeface="Century Gothic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E4A189B7-2FC8-4682-9136-6ABBBD4986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27 juin 2019</a:t>
            </a:r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20956F62-DC15-4D85-A79B-492082484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3624" y="4867173"/>
            <a:ext cx="625098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9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679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538417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03199" y="1709804"/>
            <a:ext cx="3505079" cy="2700196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Century Gothic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998121" y="1709804"/>
            <a:ext cx="3505079" cy="2700196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Century Gothic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defRPr>
            </a:lvl2pPr>
            <a:lvl3pPr>
              <a:defRPr sz="1100" b="1">
                <a:solidFill>
                  <a:schemeClr val="accent1"/>
                </a:solidFill>
                <a:latin typeface="+mn-lt"/>
                <a:cs typeface="Open Sans Regular"/>
              </a:defRPr>
            </a:lvl3pPr>
            <a:lvl4pPr>
              <a:defRPr sz="1100">
                <a:latin typeface="+mn-lt"/>
                <a:cs typeface="Open Sans Regular"/>
              </a:defRPr>
            </a:lvl4pPr>
            <a:lvl5pPr>
              <a:defRPr sz="1100">
                <a:latin typeface="+mn-lt"/>
                <a:cs typeface="Open Sans Regular"/>
              </a:defRPr>
            </a:lvl5pPr>
          </a:lstStyle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312689" y="1290877"/>
            <a:ext cx="7190511" cy="289800"/>
          </a:xfrm>
        </p:spPr>
        <p:txBody>
          <a:bodyPr/>
          <a:lstStyle>
            <a:lvl1pPr>
              <a:defRPr sz="1300" b="1">
                <a:solidFill>
                  <a:schemeClr val="accent1"/>
                </a:solidFill>
                <a:latin typeface="+mn-lt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</a:defRPr>
            </a:lvl2pPr>
            <a:lvl3pPr>
              <a:defRPr sz="1100" b="1">
                <a:solidFill>
                  <a:schemeClr val="accent1"/>
                </a:solidFill>
                <a:latin typeface="Open Sans Regular"/>
                <a:cs typeface="Open Sans Regular"/>
              </a:defRPr>
            </a:lvl3pPr>
            <a:lvl4pPr>
              <a:defRPr sz="1100">
                <a:latin typeface="Open Sans Regular"/>
                <a:cs typeface="Open Sans Regular"/>
              </a:defRPr>
            </a:lvl4pPr>
            <a:lvl5pPr>
              <a:defRPr sz="1100">
                <a:latin typeface="Open Sans Regular"/>
                <a:cs typeface="Open Sans Regular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09489BF-0548-408B-B212-900EF10B8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7D5158E8-C5A4-41BC-B457-F55E56DED021}"/>
              </a:ext>
            </a:extLst>
          </p:cNvPr>
          <p:cNvSpPr txBox="1">
            <a:spLocks/>
          </p:cNvSpPr>
          <p:nvPr userDrawn="1"/>
        </p:nvSpPr>
        <p:spPr>
          <a:xfrm>
            <a:off x="5199220" y="4893693"/>
            <a:ext cx="3377908" cy="24811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800" kern="1200">
                <a:solidFill>
                  <a:schemeClr val="accent1"/>
                </a:solidFill>
                <a:latin typeface="Century Gothic"/>
                <a:ea typeface="+mn-ea"/>
                <a:cs typeface="Century Gothic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6EEDF187-C51D-4C1D-8E27-F64880DFE7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27 juin 2019</a:t>
            </a:r>
            <a:endParaRPr lang="fr-FR" dirty="0"/>
          </a:p>
        </p:txBody>
      </p:sp>
      <p:sp>
        <p:nvSpPr>
          <p:cNvPr id="14" name="Espace réservé du pied de page 4">
            <a:extLst>
              <a:ext uri="{FF2B5EF4-FFF2-40B4-BE49-F238E27FC236}">
                <a16:creationId xmlns:a16="http://schemas.microsoft.com/office/drawing/2014/main" id="{E9854D09-7FCF-416D-901B-1D02B006A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3624" y="4867173"/>
            <a:ext cx="625098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9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4104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538417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E0FA74-2956-4A7E-93F7-2FF128E281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95CC3910-C88D-4723-8451-5087EDAB6D27}"/>
              </a:ext>
            </a:extLst>
          </p:cNvPr>
          <p:cNvSpPr txBox="1">
            <a:spLocks/>
          </p:cNvSpPr>
          <p:nvPr userDrawn="1"/>
        </p:nvSpPr>
        <p:spPr>
          <a:xfrm>
            <a:off x="5199220" y="4893693"/>
            <a:ext cx="3377908" cy="24811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800" kern="1200">
                <a:solidFill>
                  <a:schemeClr val="accent1"/>
                </a:solidFill>
                <a:latin typeface="Century Gothic"/>
                <a:ea typeface="+mn-ea"/>
                <a:cs typeface="Century Gothic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D1347727-6323-49C8-B9C3-A63D70863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27 juin 2019</a:t>
            </a:r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19A30A58-DE6C-49E4-8D78-0996A59ECA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3624" y="4867173"/>
            <a:ext cx="625098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9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113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B77DEB1-212A-0044-A8CC-5EB6C3E06F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" y="0"/>
            <a:ext cx="9141289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5" y="1963827"/>
            <a:ext cx="9141289" cy="994172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1674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3B4802F-3E20-F045-8E4C-C40276A84199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" y="0"/>
            <a:ext cx="9135877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00295" y="719416"/>
            <a:ext cx="5069545" cy="1529810"/>
          </a:xfrm>
        </p:spPr>
        <p:txBody>
          <a:bodyPr lIns="0" tIns="0" rIns="0" bIns="0" anchor="b">
            <a:normAutofit/>
          </a:bodyPr>
          <a:lstStyle>
            <a:lvl1pPr algn="l">
              <a:defRPr sz="3000" b="1" baseline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Merci 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2171801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8286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file://localhost/Volumes/Creation/CLIENTS%20CREATION/AGRICA/%E2%80%A2GABARITS/F1_Comm%20institutionnelle/%235_Kit%20appel%20d'offres/PPT/imports/Page.jpg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file://localhost/Volumes/Creation/CLIENTS%20CREATION/AGRICA/%E2%80%A2GABARITS/F1_Comm%20institutionnelle/%235_Kit%20appel%20d'offres/PPT/imports/Page.jpg" TargetMode="Externa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file://localhost/Volumes/Creation/CLIENTS%20CREATION/AGRICA/%E2%80%A2GABARITS/F1_Comm%20institutionnelle/%235_Kit%20appel%20d'offres/PPT/imports/Page.jpg" TargetMode="Externa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B7218F6-7272-C746-BF1B-325E821AAA9B}"/>
              </a:ext>
            </a:extLst>
          </p:cNvPr>
          <p:cNvPicPr>
            <a:picLocks noChangeAspect="1"/>
          </p:cNvPicPr>
          <p:nvPr userDrawn="1"/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99417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noProof="0" dirty="0"/>
              <a:t>Modifiez le style du titre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200" y="1698723"/>
            <a:ext cx="7200000" cy="2718635"/>
          </a:xfrm>
          <a:prstGeom prst="rect">
            <a:avLst/>
          </a:prstGeom>
        </p:spPr>
        <p:txBody>
          <a:bodyPr vert="horz" lIns="0" tIns="0" rIns="0" bIns="0" numCol="1" spcCol="360000" rtlCol="0">
            <a:normAutofit/>
          </a:bodyPr>
          <a:lstStyle/>
          <a:p>
            <a:pPr marL="225425" marR="0" lvl="0" indent="-22542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EDC00"/>
              </a:buClr>
              <a:buSzPct val="125000"/>
              <a:buFont typeface="AppleMyungjo" pitchFamily="2" charset="-127"/>
              <a:buChar char="◼︎"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2F3F9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MODIFIER LES STYLES DU TEXTE DU MASQUE</a:t>
            </a:r>
          </a:p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marL="668338" marR="0" lvl="2" indent="-1333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F3F92"/>
              </a:buClr>
              <a:buSzPct val="120000"/>
              <a:buFont typeface="Webdings" pitchFamily="18" charset="2"/>
              <a:buChar char="=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2F3F92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Troisième niveau</a:t>
            </a:r>
          </a:p>
          <a:p>
            <a:pPr marL="668338" marR="0" lvl="3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Quatrième niveau</a:t>
            </a:r>
          </a:p>
          <a:p>
            <a:pPr marL="1382713" marR="0" lvl="4" indent="-12223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EDC00"/>
              </a:buClr>
              <a:buSzPct val="110000"/>
              <a:buFont typeface="Wingdings 2" pitchFamily="18" charset="2"/>
              <a:buChar char="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Cinquième niveau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7" name="Espace réservé du pied de page 4"/>
          <p:cNvSpPr txBox="1">
            <a:spLocks/>
          </p:cNvSpPr>
          <p:nvPr userDrawn="1"/>
        </p:nvSpPr>
        <p:spPr>
          <a:xfrm>
            <a:off x="5199220" y="4893693"/>
            <a:ext cx="3377908" cy="24811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800" kern="1200">
                <a:solidFill>
                  <a:schemeClr val="accent1"/>
                </a:solidFill>
                <a:latin typeface="Century Gothic"/>
                <a:ea typeface="+mn-ea"/>
                <a:cs typeface="Century Gothic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27 juin 2019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36B991-3FF6-4232-BAEE-BDDE4E41B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3624" y="4867173"/>
            <a:ext cx="625098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9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25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9" r:id="rId4"/>
    <p:sldLayoutId id="2147483662" r:id="rId5"/>
    <p:sldLayoutId id="2147483666" r:id="rId6"/>
    <p:sldLayoutId id="2147483667" r:id="rId7"/>
    <p:sldLayoutId id="2147483665" r:id="rId8"/>
    <p:sldLayoutId id="2147483668" r:id="rId9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5750" marR="0" indent="-28575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DEDC00"/>
        </a:buClr>
        <a:buSzPct val="125000"/>
        <a:buFont typeface="Wingdings" panose="05000000000000000000" pitchFamily="2" charset="2"/>
        <a:buChar char="n"/>
        <a:tabLst/>
        <a:defRPr sz="150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225425" marR="0" indent="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Arial" panose="020B0604020202020204" pitchFamily="34" charset="0"/>
        <a:buNone/>
        <a:tabLst/>
        <a:defRPr sz="950" b="1" i="1" kern="1200">
          <a:solidFill>
            <a:schemeClr val="tx1"/>
          </a:solidFill>
          <a:latin typeface="+mj-lt"/>
          <a:ea typeface="+mn-ea"/>
          <a:cs typeface="Open Sans Regular"/>
        </a:defRPr>
      </a:lvl2pPr>
      <a:lvl3pPr marL="668338" marR="0" indent="-13335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2F3F92"/>
        </a:buClr>
        <a:buSzPct val="120000"/>
        <a:buFont typeface="Webdings" pitchFamily="18" charset="2"/>
        <a:buChar char="="/>
        <a:tabLst/>
        <a:defRPr sz="120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3pPr>
      <a:lvl4pPr marL="668338" marR="0" indent="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Arial" panose="020B0604020202020204" pitchFamily="34" charset="0"/>
        <a:buNone/>
        <a:tabLst/>
        <a:defRPr sz="950" kern="1200">
          <a:solidFill>
            <a:schemeClr val="tx1"/>
          </a:solidFill>
          <a:latin typeface="+mj-lt"/>
          <a:ea typeface="+mn-ea"/>
          <a:cs typeface="+mn-cs"/>
        </a:defRPr>
      </a:lvl4pPr>
      <a:lvl5pPr marL="1382713" marR="0" indent="-122238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DEDC00"/>
        </a:buClr>
        <a:buSzPct val="110000"/>
        <a:buFont typeface="Wingdings 2" pitchFamily="18" charset="2"/>
        <a:buChar char=""/>
        <a:tabLst/>
        <a:defRPr sz="95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B7218F6-7272-C746-BF1B-325E821AAA9B}"/>
              </a:ext>
            </a:extLst>
          </p:cNvPr>
          <p:cNvPicPr>
            <a:picLocks noChangeAspect="1"/>
          </p:cNvPicPr>
          <p:nvPr userDrawn="1"/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99417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noProof="0" dirty="0"/>
              <a:t>Modifiez le style du titre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200" y="1698723"/>
            <a:ext cx="7200000" cy="2718635"/>
          </a:xfrm>
          <a:prstGeom prst="rect">
            <a:avLst/>
          </a:prstGeom>
        </p:spPr>
        <p:txBody>
          <a:bodyPr vert="horz" lIns="0" tIns="0" rIns="0" bIns="0" numCol="1" spcCol="360000" rtlCol="0">
            <a:normAutofit/>
          </a:bodyPr>
          <a:lstStyle/>
          <a:p>
            <a:pPr marL="225425" marR="0" lvl="0" indent="-22542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EDC00"/>
              </a:buClr>
              <a:buSzPct val="125000"/>
              <a:buFont typeface="AppleMyungjo" pitchFamily="2" charset="-127"/>
              <a:buChar char="◼︎"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2F3F9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MODIFIER LES STYLES DU TEXTE DU MASQUE</a:t>
            </a:r>
          </a:p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marL="668338" marR="0" lvl="2" indent="-1333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F3F92"/>
              </a:buClr>
              <a:buSzPct val="120000"/>
              <a:buFont typeface="Webdings" pitchFamily="18" charset="2"/>
              <a:buChar char="=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2F3F92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Troisième niveau</a:t>
            </a:r>
          </a:p>
          <a:p>
            <a:pPr marL="668338" marR="0" lvl="3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Quatrième niveau</a:t>
            </a:r>
          </a:p>
          <a:p>
            <a:pPr marL="1382713" marR="0" lvl="4" indent="-12223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EDC00"/>
              </a:buClr>
              <a:buSzPct val="110000"/>
              <a:buFont typeface="Wingdings 2" pitchFamily="18" charset="2"/>
              <a:buChar char="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Cinquième niveau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7" name="Espace réservé du pied de page 4"/>
          <p:cNvSpPr txBox="1">
            <a:spLocks/>
          </p:cNvSpPr>
          <p:nvPr userDrawn="1"/>
        </p:nvSpPr>
        <p:spPr>
          <a:xfrm>
            <a:off x="5199220" y="4893693"/>
            <a:ext cx="3377908" cy="24811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800" kern="1200">
                <a:solidFill>
                  <a:schemeClr val="accent1"/>
                </a:solidFill>
                <a:latin typeface="Century Gothic"/>
                <a:ea typeface="+mn-ea"/>
                <a:cs typeface="Century Gothic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18 Juin 2020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CB6840-D6B4-48CA-AB3F-05D63E42E7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04062" y="486717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9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r-FR"/>
              <a:t>Réponse Appel d'Offres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2868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5750" marR="0" indent="-28575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DEDC00"/>
        </a:buClr>
        <a:buSzPct val="125000"/>
        <a:buFont typeface="Wingdings" panose="05000000000000000000" pitchFamily="2" charset="2"/>
        <a:buChar char="n"/>
        <a:tabLst/>
        <a:defRPr sz="150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225425" marR="0" indent="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Arial" panose="020B0604020202020204" pitchFamily="34" charset="0"/>
        <a:buNone/>
        <a:tabLst/>
        <a:defRPr sz="950" b="1" i="1" kern="1200">
          <a:solidFill>
            <a:schemeClr val="tx1"/>
          </a:solidFill>
          <a:latin typeface="+mj-lt"/>
          <a:ea typeface="+mn-ea"/>
          <a:cs typeface="Open Sans Regular"/>
        </a:defRPr>
      </a:lvl2pPr>
      <a:lvl3pPr marL="668338" marR="0" indent="-13335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2F3F92"/>
        </a:buClr>
        <a:buSzPct val="120000"/>
        <a:buFont typeface="Webdings" pitchFamily="18" charset="2"/>
        <a:buChar char="="/>
        <a:tabLst/>
        <a:defRPr sz="120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3pPr>
      <a:lvl4pPr marL="668338" marR="0" indent="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Arial" panose="020B0604020202020204" pitchFamily="34" charset="0"/>
        <a:buNone/>
        <a:tabLst/>
        <a:defRPr sz="950" kern="1200">
          <a:solidFill>
            <a:schemeClr val="tx1"/>
          </a:solidFill>
          <a:latin typeface="+mj-lt"/>
          <a:ea typeface="+mn-ea"/>
          <a:cs typeface="+mn-cs"/>
        </a:defRPr>
      </a:lvl4pPr>
      <a:lvl5pPr marL="1382713" marR="0" indent="-122238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DEDC00"/>
        </a:buClr>
        <a:buSzPct val="110000"/>
        <a:buFont typeface="Wingdings 2" pitchFamily="18" charset="2"/>
        <a:buChar char=""/>
        <a:tabLst/>
        <a:defRPr sz="95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B7218F6-7272-C746-BF1B-325E821AAA9B}"/>
              </a:ext>
            </a:extLst>
          </p:cNvPr>
          <p:cNvPicPr>
            <a:picLocks noChangeAspect="1"/>
          </p:cNvPicPr>
          <p:nvPr userDrawn="1"/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03200" y="608400"/>
            <a:ext cx="7200000" cy="99417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noProof="0" dirty="0"/>
              <a:t>Modifiez le style du titre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200" y="1698723"/>
            <a:ext cx="7200000" cy="2718635"/>
          </a:xfrm>
          <a:prstGeom prst="rect">
            <a:avLst/>
          </a:prstGeom>
        </p:spPr>
        <p:txBody>
          <a:bodyPr vert="horz" lIns="0" tIns="0" rIns="0" bIns="0" numCol="1" spcCol="360000" rtlCol="0">
            <a:normAutofit/>
          </a:bodyPr>
          <a:lstStyle/>
          <a:p>
            <a:pPr marL="225425" marR="0" lvl="0" indent="-22542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EDC00"/>
              </a:buClr>
              <a:buSzPct val="125000"/>
              <a:buFont typeface="AppleMyungjo" pitchFamily="2" charset="-127"/>
              <a:buChar char="◼︎"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2F3F9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MODIFIER LES STYLES DU TEXTE DU MASQUE</a:t>
            </a:r>
          </a:p>
          <a:p>
            <a:pPr marL="225425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Deuxième niveau</a:t>
            </a:r>
          </a:p>
          <a:p>
            <a:pPr marL="668338" marR="0" lvl="2" indent="-1333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F3F92"/>
              </a:buClr>
              <a:buSzPct val="120000"/>
              <a:buFont typeface="Webdings" pitchFamily="18" charset="2"/>
              <a:buChar char="=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2F3F92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Troisième niveau</a:t>
            </a:r>
          </a:p>
          <a:p>
            <a:pPr marL="668338" marR="0" lvl="3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Quatrième niveau</a:t>
            </a:r>
          </a:p>
          <a:p>
            <a:pPr marL="1382713" marR="0" lvl="4" indent="-12223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EDC00"/>
              </a:buClr>
              <a:buSzPct val="110000"/>
              <a:buFont typeface="Wingdings 2" pitchFamily="18" charset="2"/>
              <a:buChar char="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Cinquième niveau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1F76D18D-CA1E-894E-BF76-41C8FBEBBCA6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7" name="Espace réservé du pied de page 4"/>
          <p:cNvSpPr txBox="1">
            <a:spLocks/>
          </p:cNvSpPr>
          <p:nvPr userDrawn="1"/>
        </p:nvSpPr>
        <p:spPr>
          <a:xfrm>
            <a:off x="5199220" y="4893693"/>
            <a:ext cx="3377908" cy="24811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800" kern="1200">
                <a:solidFill>
                  <a:schemeClr val="accent1"/>
                </a:solidFill>
                <a:latin typeface="Century Gothic"/>
                <a:ea typeface="+mn-ea"/>
                <a:cs typeface="Century Gothic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82042" y="486717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27 juin 2019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36B991-3FF6-4232-BAEE-BDDE4E41B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3624" y="4867173"/>
            <a:ext cx="625098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9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75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5750" marR="0" indent="-28575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DEDC00"/>
        </a:buClr>
        <a:buSzPct val="125000"/>
        <a:buFont typeface="Wingdings" panose="05000000000000000000" pitchFamily="2" charset="2"/>
        <a:buChar char="n"/>
        <a:tabLst/>
        <a:defRPr sz="150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225425" marR="0" indent="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Arial" panose="020B0604020202020204" pitchFamily="34" charset="0"/>
        <a:buNone/>
        <a:tabLst/>
        <a:defRPr sz="950" b="1" i="1" kern="1200">
          <a:solidFill>
            <a:schemeClr val="tx1"/>
          </a:solidFill>
          <a:latin typeface="+mj-lt"/>
          <a:ea typeface="+mn-ea"/>
          <a:cs typeface="Open Sans Regular"/>
        </a:defRPr>
      </a:lvl2pPr>
      <a:lvl3pPr marL="668338" marR="0" indent="-13335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2F3F92"/>
        </a:buClr>
        <a:buSzPct val="120000"/>
        <a:buFont typeface="Webdings" pitchFamily="18" charset="2"/>
        <a:buChar char="="/>
        <a:tabLst/>
        <a:defRPr sz="120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3pPr>
      <a:lvl4pPr marL="668338" marR="0" indent="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Arial" panose="020B0604020202020204" pitchFamily="34" charset="0"/>
        <a:buNone/>
        <a:tabLst/>
        <a:defRPr sz="950" kern="1200">
          <a:solidFill>
            <a:schemeClr val="tx1"/>
          </a:solidFill>
          <a:latin typeface="+mj-lt"/>
          <a:ea typeface="+mn-ea"/>
          <a:cs typeface="+mn-cs"/>
        </a:defRPr>
      </a:lvl4pPr>
      <a:lvl5pPr marL="1382713" marR="0" indent="-122238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DEDC00"/>
        </a:buClr>
        <a:buSzPct val="110000"/>
        <a:buFont typeface="Wingdings 2" pitchFamily="18" charset="2"/>
        <a:buChar char=""/>
        <a:tabLst/>
        <a:defRPr sz="95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cid:part1.hghaBvbr.ExkEbx5B@gmail.com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image" Target="../media/image13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ctionsocialeprevoyance@groupagrica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8.png"/><Relationship Id="rId5" Type="http://schemas.openxmlformats.org/officeDocument/2006/relationships/image" Target="../media/image17.emf"/><Relationship Id="rId4" Type="http://schemas.openxmlformats.org/officeDocument/2006/relationships/hyperlink" Target="http://www.groupagrica.com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20.png"/><Relationship Id="rId7" Type="http://schemas.openxmlformats.org/officeDocument/2006/relationships/diagramData" Target="../diagrams/data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svg"/><Relationship Id="rId11" Type="http://schemas.microsoft.com/office/2007/relationships/diagramDrawing" Target="../diagrams/drawing3.xml"/><Relationship Id="rId5" Type="http://schemas.openxmlformats.org/officeDocument/2006/relationships/image" Target="../media/image22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21.svg"/><Relationship Id="rId9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mailto:febvre.marie-paule@groupagrica.com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28E755A-DE0B-1C4B-B06D-6F38AF9BF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5232" y="221545"/>
            <a:ext cx="7588077" cy="4072159"/>
          </a:xfrm>
        </p:spPr>
        <p:txBody>
          <a:bodyPr>
            <a:noAutofit/>
          </a:bodyPr>
          <a:lstStyle/>
          <a:p>
            <a:pPr algn="ctr"/>
            <a:br>
              <a:rPr lang="fr-FR" sz="2400" dirty="0"/>
            </a:br>
            <a:r>
              <a:rPr lang="fr-FR" sz="2400" dirty="0"/>
              <a:t>L’offre </a:t>
            </a:r>
            <a:br>
              <a:rPr lang="fr-FR" sz="2400" dirty="0"/>
            </a:br>
            <a:r>
              <a:rPr lang="fr-FR" sz="2300" dirty="0"/>
              <a:t>Action sociale &amp; Prévention</a:t>
            </a:r>
            <a:br>
              <a:rPr lang="fr-FR" sz="2300" dirty="0"/>
            </a:br>
            <a:r>
              <a:rPr lang="fr-FR" sz="2300" dirty="0"/>
              <a:t>proposée par AGRICA Prévoyance</a:t>
            </a:r>
            <a:br>
              <a:rPr lang="fr-FR" sz="2300" dirty="0"/>
            </a:br>
            <a:br>
              <a:rPr lang="fr-FR" sz="2300" dirty="0"/>
            </a:br>
            <a:br>
              <a:rPr lang="fr-FR" sz="2300" dirty="0"/>
            </a:br>
            <a:br>
              <a:rPr lang="fr-FR" sz="2300" dirty="0"/>
            </a:br>
            <a:r>
              <a:rPr lang="fr-FR" sz="2000" i="1" dirty="0">
                <a:solidFill>
                  <a:srgbClr val="2F3F92"/>
                </a:solidFill>
              </a:rPr>
              <a:t>Réunion d’information du 8 septembre 2023</a:t>
            </a:r>
            <a:br>
              <a:rPr lang="fr-FR" sz="2000" i="1" dirty="0">
                <a:solidFill>
                  <a:srgbClr val="2F3F92"/>
                </a:solidFill>
              </a:rPr>
            </a:br>
            <a:r>
              <a:rPr lang="fr-FR" sz="2000" i="1" dirty="0">
                <a:solidFill>
                  <a:srgbClr val="2F3F92"/>
                </a:solidFill>
              </a:rPr>
              <a:t>à l’attention des DS CFE-CGC du réseau MSA</a:t>
            </a:r>
            <a:br>
              <a:rPr lang="fr-FR" sz="2300" dirty="0"/>
            </a:br>
            <a:br>
              <a:rPr lang="fr-FR" sz="2300" dirty="0"/>
            </a:br>
            <a:br>
              <a:rPr lang="fr-FR" sz="2300" dirty="0"/>
            </a:br>
            <a:endParaRPr lang="en-GB" sz="2000" i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9E9424-BB23-40DF-940B-664E0A1209EA}"/>
              </a:ext>
            </a:extLst>
          </p:cNvPr>
          <p:cNvSpPr/>
          <p:nvPr/>
        </p:nvSpPr>
        <p:spPr>
          <a:xfrm>
            <a:off x="316089" y="4459111"/>
            <a:ext cx="2178755" cy="462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C7C940-B189-46E0-BDEA-350953895A1B}"/>
              </a:ext>
            </a:extLst>
          </p:cNvPr>
          <p:cNvSpPr/>
          <p:nvPr/>
        </p:nvSpPr>
        <p:spPr>
          <a:xfrm>
            <a:off x="4775200" y="4505232"/>
            <a:ext cx="1603022" cy="462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917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0E9CBEF-04F9-459F-AB95-5FD5BBBFA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6858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6D18D-CA1E-894E-BF76-41C8FBEBBCA6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A9439D-D695-4068-BDC1-F631646D7299}"/>
              </a:ext>
            </a:extLst>
          </p:cNvPr>
          <p:cNvSpPr/>
          <p:nvPr/>
        </p:nvSpPr>
        <p:spPr>
          <a:xfrm>
            <a:off x="637309" y="972852"/>
            <a:ext cx="642851" cy="7588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4B5415B5-8B87-4FF5-87F0-01B97A253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93" y="177316"/>
            <a:ext cx="8019207" cy="758890"/>
          </a:xfrm>
        </p:spPr>
        <p:txBody>
          <a:bodyPr>
            <a:normAutofit/>
          </a:bodyPr>
          <a:lstStyle/>
          <a:p>
            <a:pPr algn="ctr"/>
            <a:r>
              <a:rPr lang="fr-FR" sz="2400" dirty="0"/>
              <a:t>Présentation du Groupe AGRICA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7128D43-4DA2-44AF-BB3B-9E5AE0EBCEA6}"/>
              </a:ext>
            </a:extLst>
          </p:cNvPr>
          <p:cNvGrpSpPr/>
          <p:nvPr/>
        </p:nvGrpSpPr>
        <p:grpSpPr>
          <a:xfrm>
            <a:off x="958734" y="641646"/>
            <a:ext cx="6413891" cy="3860208"/>
            <a:chOff x="179512" y="951630"/>
            <a:chExt cx="7920881" cy="381630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0C9EA6C-4C7C-43EC-ADC2-D91EF9CC1A32}"/>
                </a:ext>
              </a:extLst>
            </p:cNvPr>
            <p:cNvSpPr/>
            <p:nvPr/>
          </p:nvSpPr>
          <p:spPr>
            <a:xfrm>
              <a:off x="1332409" y="951630"/>
              <a:ext cx="6767984" cy="540000"/>
            </a:xfrm>
            <a:prstGeom prst="rect">
              <a:avLst/>
            </a:prstGeom>
            <a:solidFill>
              <a:srgbClr val="D8E3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fr-FR" sz="1400" kern="0" dirty="0">
                  <a:solidFill>
                    <a:srgbClr val="2F3F7E"/>
                  </a:solidFill>
                  <a:cs typeface="Arial" panose="020B0604020202020204" pitchFamily="34" charset="0"/>
                </a:rPr>
                <a:t>GROUPE AGRICA</a:t>
              </a:r>
            </a:p>
            <a:p>
              <a:pPr algn="ctr" defTabSz="914400">
                <a:defRPr/>
              </a:pPr>
              <a:r>
                <a:rPr lang="fr-FR" sz="1100" kern="0" dirty="0">
                  <a:solidFill>
                    <a:srgbClr val="2F3F7E"/>
                  </a:solidFill>
                  <a:cs typeface="Arial" panose="020B0604020202020204" pitchFamily="34" charset="0"/>
                </a:rPr>
                <a:t>Association sommitale</a:t>
              </a:r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1CBFB440-EE6C-45AC-906B-919EC7903EB0}"/>
                </a:ext>
              </a:extLst>
            </p:cNvPr>
            <p:cNvCxnSpPr>
              <a:cxnSpLocks/>
              <a:stCxn id="23" idx="0"/>
            </p:cNvCxnSpPr>
            <p:nvPr/>
          </p:nvCxnSpPr>
          <p:spPr>
            <a:xfrm flipV="1">
              <a:off x="2420145" y="1419622"/>
              <a:ext cx="0" cy="1088144"/>
            </a:xfrm>
            <a:prstGeom prst="straightConnector1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  <a:tailEnd type="triangle"/>
            </a:ln>
            <a:effectLst/>
          </p:spPr>
        </p:cxn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574290C0-6148-47D2-B0D0-DDF89338E7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68001" y="1419622"/>
              <a:ext cx="0" cy="1101270"/>
            </a:xfrm>
            <a:prstGeom prst="straightConnector1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  <a:tailEnd type="triangle"/>
            </a:ln>
            <a:effectLst/>
          </p:spPr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D10727C0-C143-4C4F-AF49-9B7A22372E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86165" y="1419622"/>
              <a:ext cx="0" cy="1080008"/>
            </a:xfrm>
            <a:prstGeom prst="straightConnector1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  <a:tailEnd type="triangle"/>
            </a:ln>
            <a:effectLst/>
          </p:spPr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D9D26AEC-F6A9-4970-8E18-0B96C6C01E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00193" y="1419622"/>
              <a:ext cx="0" cy="1099058"/>
            </a:xfrm>
            <a:prstGeom prst="straightConnector1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  <a:tailEnd type="triangle"/>
            </a:ln>
            <a:effectLst/>
          </p:spPr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14EC3941-A88B-4B93-B8FC-67BF6487CE73}"/>
                </a:ext>
              </a:extLst>
            </p:cNvPr>
            <p:cNvCxnSpPr>
              <a:cxnSpLocks/>
              <a:stCxn id="25" idx="3"/>
              <a:endCxn id="31" idx="6"/>
            </p:cNvCxnSpPr>
            <p:nvPr/>
          </p:nvCxnSpPr>
          <p:spPr>
            <a:xfrm flipV="1">
              <a:off x="4572001" y="2941259"/>
              <a:ext cx="3528392" cy="1063"/>
            </a:xfrm>
            <a:prstGeom prst="straightConnector1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  <a:tailEnd type="triangle"/>
            </a:ln>
            <a:effectLst/>
          </p:spPr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941E4EC-14B6-4AA1-8A70-12B35BA74F68}"/>
                </a:ext>
              </a:extLst>
            </p:cNvPr>
            <p:cNvSpPr/>
            <p:nvPr/>
          </p:nvSpPr>
          <p:spPr>
            <a:xfrm>
              <a:off x="2267746" y="4227934"/>
              <a:ext cx="5831877" cy="540000"/>
            </a:xfrm>
            <a:prstGeom prst="rect">
              <a:avLst/>
            </a:prstGeom>
            <a:solidFill>
              <a:srgbClr val="D8E3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fr-FR" sz="1400" kern="0" dirty="0">
                  <a:solidFill>
                    <a:srgbClr val="2F3F7E"/>
                  </a:solidFill>
                  <a:cs typeface="Arial" panose="020B0604020202020204" pitchFamily="34" charset="0"/>
                </a:rPr>
                <a:t>GIE AGRICA GESTION</a:t>
              </a:r>
            </a:p>
            <a:p>
              <a:pPr algn="ctr" defTabSz="914400">
                <a:defRPr/>
              </a:pPr>
              <a:r>
                <a:rPr lang="fr-FR" sz="1100" kern="0" dirty="0">
                  <a:solidFill>
                    <a:srgbClr val="2F3F7E"/>
                  </a:solidFill>
                  <a:cs typeface="Arial" panose="020B0604020202020204" pitchFamily="34" charset="0"/>
                </a:rPr>
                <a:t>GIE de moyens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2573260-80AD-4F1B-BC0C-51EC545F7D6F}"/>
                </a:ext>
              </a:extLst>
            </p:cNvPr>
            <p:cNvSpPr/>
            <p:nvPr/>
          </p:nvSpPr>
          <p:spPr>
            <a:xfrm>
              <a:off x="1628057" y="2507766"/>
              <a:ext cx="1584176" cy="1424154"/>
            </a:xfrm>
            <a:prstGeom prst="rect">
              <a:avLst/>
            </a:prstGeom>
            <a:solidFill>
              <a:srgbClr val="2F3F7E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defTabSz="914400">
                <a:defRPr/>
              </a:pPr>
              <a:r>
                <a:rPr lang="fr-FR" sz="1000" b="1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Alliance professionnelle Retraite </a:t>
              </a:r>
            </a:p>
            <a:p>
              <a:pPr algn="ctr" defTabSz="914400">
                <a:defRPr/>
              </a:pPr>
              <a:r>
                <a:rPr lang="fr-FR" sz="1000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Agirc – Arrco</a:t>
              </a:r>
            </a:p>
            <a:p>
              <a:pPr algn="ctr" defTabSz="914400">
                <a:defRPr/>
              </a:pPr>
              <a:r>
                <a:rPr lang="fr-FR" sz="1000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IRC</a:t>
              </a:r>
            </a:p>
            <a:p>
              <a:pPr algn="ctr" defTabSz="914400">
                <a:defRPr/>
              </a:pPr>
              <a:endParaRPr lang="fr-FR" sz="1000" kern="0" dirty="0">
                <a:solidFill>
                  <a:srgbClr val="FFFFFF"/>
                </a:solidFill>
                <a:cs typeface="Arial" panose="020B0604020202020204" pitchFamily="34" charset="0"/>
              </a:endParaRPr>
            </a:p>
            <a:p>
              <a:pPr algn="ctr" defTabSz="914400">
                <a:defRPr/>
              </a:pPr>
              <a:r>
                <a:rPr lang="fr-FR" sz="1000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Section professionnelle AGRICA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BAABB48-F5DD-49AD-83E4-4B620D5D1BE6}"/>
                </a:ext>
              </a:extLst>
            </p:cNvPr>
            <p:cNvSpPr/>
            <p:nvPr/>
          </p:nvSpPr>
          <p:spPr>
            <a:xfrm>
              <a:off x="3564001" y="2503048"/>
              <a:ext cx="1008000" cy="878548"/>
            </a:xfrm>
            <a:prstGeom prst="rect">
              <a:avLst/>
            </a:prstGeom>
            <a:solidFill>
              <a:srgbClr val="2F3F7E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defTabSz="914400">
                <a:defRPr/>
              </a:pPr>
              <a:r>
                <a:rPr lang="fr-FR" sz="800" b="1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CCPMA PREVOYANCE</a:t>
              </a:r>
            </a:p>
            <a:p>
              <a:pPr algn="ctr" defTabSz="914400">
                <a:defRPr/>
              </a:pPr>
              <a:r>
                <a:rPr lang="fr-FR" sz="800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IP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58BAF28-F1DF-4B78-852C-F67937ADEEC8}"/>
                </a:ext>
              </a:extLst>
            </p:cNvPr>
            <p:cNvSpPr/>
            <p:nvPr/>
          </p:nvSpPr>
          <p:spPr>
            <a:xfrm>
              <a:off x="4680069" y="2503048"/>
              <a:ext cx="1008000" cy="878548"/>
            </a:xfrm>
            <a:prstGeom prst="rect">
              <a:avLst/>
            </a:prstGeom>
            <a:solidFill>
              <a:srgbClr val="2F3F7E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defTabSz="914400">
                <a:defRPr/>
              </a:pPr>
              <a:r>
                <a:rPr lang="fr-FR" sz="800" b="1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CPCEA</a:t>
              </a:r>
            </a:p>
            <a:p>
              <a:pPr algn="ctr" defTabSz="914400">
                <a:defRPr/>
              </a:pPr>
              <a:r>
                <a:rPr lang="fr-FR" sz="800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IP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E393890-0B30-429E-B15C-D79B38F5698E}"/>
                </a:ext>
              </a:extLst>
            </p:cNvPr>
            <p:cNvSpPr/>
            <p:nvPr/>
          </p:nvSpPr>
          <p:spPr>
            <a:xfrm>
              <a:off x="5796137" y="2503048"/>
              <a:ext cx="1008000" cy="878548"/>
            </a:xfrm>
            <a:prstGeom prst="rect">
              <a:avLst/>
            </a:prstGeom>
            <a:solidFill>
              <a:srgbClr val="2F3F7E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defTabSz="914400">
                <a:defRPr/>
              </a:pPr>
              <a:r>
                <a:rPr lang="fr-FR" sz="800" b="1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AGRI PREVOYANCE</a:t>
              </a:r>
            </a:p>
            <a:p>
              <a:pPr algn="ctr" defTabSz="914400">
                <a:defRPr/>
              </a:pPr>
              <a:r>
                <a:rPr lang="fr-FR" sz="800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IP</a:t>
              </a:r>
            </a:p>
          </p:txBody>
        </p:sp>
        <p:sp>
          <p:nvSpPr>
            <p:cNvPr id="31" name="Organigramme : Connecteur 30">
              <a:extLst>
                <a:ext uri="{FF2B5EF4-FFF2-40B4-BE49-F238E27FC236}">
                  <a16:creationId xmlns:a16="http://schemas.microsoft.com/office/drawing/2014/main" id="{3FD28E4D-35FE-4B22-99CF-8D03C839E435}"/>
                </a:ext>
              </a:extLst>
            </p:cNvPr>
            <p:cNvSpPr/>
            <p:nvPr/>
          </p:nvSpPr>
          <p:spPr>
            <a:xfrm>
              <a:off x="7092393" y="2437259"/>
              <a:ext cx="1008000" cy="1008000"/>
            </a:xfrm>
            <a:prstGeom prst="flowChartConnector">
              <a:avLst/>
            </a:prstGeom>
            <a:solidFill>
              <a:srgbClr val="2F3F7E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defTabSz="914400">
                <a:defRPr/>
              </a:pPr>
              <a:r>
                <a:rPr lang="fr-FR" sz="800" b="1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AGRICA ÉPARGNE</a:t>
              </a:r>
            </a:p>
            <a:p>
              <a:pPr algn="ctr" defTabSz="914400">
                <a:defRPr/>
              </a:pPr>
              <a:r>
                <a:rPr lang="fr-FR" sz="800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SAS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1BBD64A-22CF-4C33-926D-3A574552AF2D}"/>
                </a:ext>
              </a:extLst>
            </p:cNvPr>
            <p:cNvSpPr/>
            <p:nvPr/>
          </p:nvSpPr>
          <p:spPr>
            <a:xfrm>
              <a:off x="1628057" y="1872972"/>
              <a:ext cx="1584176" cy="360000"/>
            </a:xfrm>
            <a:prstGeom prst="rect">
              <a:avLst/>
            </a:prstGeom>
            <a:solidFill>
              <a:srgbClr val="DEDC00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defTabSz="914400">
                <a:defRPr/>
              </a:pPr>
              <a:r>
                <a:rPr lang="fr-FR" sz="800" b="1" kern="0" dirty="0">
                  <a:solidFill>
                    <a:srgbClr val="2F3F7E"/>
                  </a:solidFill>
                  <a:cs typeface="Arial" panose="020B0604020202020204" pitchFamily="34" charset="0"/>
                </a:rPr>
                <a:t>Alliance professionnelle</a:t>
              </a:r>
            </a:p>
            <a:p>
              <a:pPr algn="ctr" defTabSz="914400">
                <a:defRPr/>
              </a:pPr>
              <a:r>
                <a:rPr lang="fr-FR" sz="800" kern="0" dirty="0">
                  <a:solidFill>
                    <a:srgbClr val="2F3F7E"/>
                  </a:solidFill>
                  <a:cs typeface="Arial" panose="020B0604020202020204" pitchFamily="34" charset="0"/>
                </a:rPr>
                <a:t>IRC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39A47C8-F178-4D4D-8316-7BDACA923F88}"/>
                </a:ext>
              </a:extLst>
            </p:cNvPr>
            <p:cNvSpPr/>
            <p:nvPr/>
          </p:nvSpPr>
          <p:spPr>
            <a:xfrm>
              <a:off x="3563889" y="1872972"/>
              <a:ext cx="3240248" cy="360000"/>
            </a:xfrm>
            <a:prstGeom prst="rect">
              <a:avLst/>
            </a:prstGeom>
            <a:solidFill>
              <a:srgbClr val="91D0D4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defTabSz="914400">
                <a:defRPr/>
              </a:pPr>
              <a:r>
                <a:rPr lang="fr-FR" sz="800" b="1" kern="0" dirty="0">
                  <a:solidFill>
                    <a:srgbClr val="2F3F7E"/>
                  </a:solidFill>
                  <a:cs typeface="Arial" panose="020B0604020202020204" pitchFamily="34" charset="0"/>
                </a:rPr>
                <a:t>AGRICA PRÉVOYANCE</a:t>
              </a:r>
            </a:p>
            <a:p>
              <a:pPr algn="ctr" defTabSz="914400">
                <a:defRPr/>
              </a:pPr>
              <a:r>
                <a:rPr lang="fr-FR" sz="800" kern="0" dirty="0">
                  <a:solidFill>
                    <a:srgbClr val="2F3F7E"/>
                  </a:solidFill>
                  <a:cs typeface="Arial" panose="020B0604020202020204" pitchFamily="34" charset="0"/>
                </a:rPr>
                <a:t>SGAPS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6E81E51-2BA2-4B27-BB97-F473365425D2}"/>
                </a:ext>
              </a:extLst>
            </p:cNvPr>
            <p:cNvSpPr/>
            <p:nvPr/>
          </p:nvSpPr>
          <p:spPr>
            <a:xfrm>
              <a:off x="1475657" y="1633192"/>
              <a:ext cx="1872208" cy="2395858"/>
            </a:xfrm>
            <a:prstGeom prst="rect">
              <a:avLst/>
            </a:prstGeom>
            <a:noFill/>
            <a:ln w="3175" cap="flat" cmpd="sng" algn="ctr">
              <a:solidFill>
                <a:srgbClr val="2F3F7E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fr-FR" sz="1400" kern="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B68F029-B1EF-47C4-9FFC-F0E316A71D95}"/>
                </a:ext>
              </a:extLst>
            </p:cNvPr>
            <p:cNvSpPr/>
            <p:nvPr/>
          </p:nvSpPr>
          <p:spPr>
            <a:xfrm>
              <a:off x="1619673" y="1600212"/>
              <a:ext cx="1584176" cy="720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defTabSz="914400">
                <a:defRPr/>
              </a:pPr>
              <a:r>
                <a:rPr lang="fr-FR" sz="800" kern="0" dirty="0">
                  <a:solidFill>
                    <a:srgbClr val="2F3F7E"/>
                  </a:solidFill>
                  <a:cs typeface="Arial" panose="020B0604020202020204" pitchFamily="34" charset="0"/>
                </a:rPr>
                <a:t>RETRAITE COMPLEMENTAIRE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1100693-E564-4B12-BDC2-B00B0BDEF27F}"/>
                </a:ext>
              </a:extLst>
            </p:cNvPr>
            <p:cNvSpPr/>
            <p:nvPr/>
          </p:nvSpPr>
          <p:spPr>
            <a:xfrm>
              <a:off x="3491881" y="1635427"/>
              <a:ext cx="3384376" cy="2395858"/>
            </a:xfrm>
            <a:prstGeom prst="rect">
              <a:avLst/>
            </a:prstGeom>
            <a:noFill/>
            <a:ln w="3175" cap="flat" cmpd="sng" algn="ctr">
              <a:solidFill>
                <a:srgbClr val="2F3F7E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fr-FR" sz="1400" kern="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0F2333D-B902-43C5-8538-C50786C522A5}"/>
                </a:ext>
              </a:extLst>
            </p:cNvPr>
            <p:cNvSpPr/>
            <p:nvPr/>
          </p:nvSpPr>
          <p:spPr>
            <a:xfrm>
              <a:off x="4174877" y="1584845"/>
              <a:ext cx="2016224" cy="1080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defTabSz="914400">
                <a:defRPr/>
              </a:pPr>
              <a:r>
                <a:rPr lang="fr-FR" sz="800" kern="0" dirty="0">
                  <a:solidFill>
                    <a:srgbClr val="2F3F7E"/>
                  </a:solidFill>
                  <a:cs typeface="Arial" panose="020B0604020202020204" pitchFamily="34" charset="0"/>
                </a:rPr>
                <a:t>ASSURANCE DE PERSONNES</a:t>
              </a:r>
            </a:p>
          </p:txBody>
        </p: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1BAD82C5-4257-4DC2-B1E9-8460637B4096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>
              <a:off x="2420145" y="3931920"/>
              <a:ext cx="0" cy="296014"/>
            </a:xfrm>
            <a:prstGeom prst="straightConnector1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  <a:tailEnd type="triangle"/>
            </a:ln>
            <a:effectLst/>
          </p:spPr>
        </p:cxn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A2245F51-FA2F-4D0A-BB7F-698AFD832A7B}"/>
                </a:ext>
              </a:extLst>
            </p:cNvPr>
            <p:cNvCxnSpPr>
              <a:cxnSpLocks/>
            </p:cNvCxnSpPr>
            <p:nvPr/>
          </p:nvCxnSpPr>
          <p:spPr>
            <a:xfrm>
              <a:off x="4067945" y="3219843"/>
              <a:ext cx="0" cy="989041"/>
            </a:xfrm>
            <a:prstGeom prst="straightConnector1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  <a:tailEnd type="triangle"/>
            </a:ln>
            <a:effectLst/>
          </p:spPr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0F4D6B70-9030-421A-ADFE-FA69117B8EAE}"/>
                </a:ext>
              </a:extLst>
            </p:cNvPr>
            <p:cNvCxnSpPr>
              <a:cxnSpLocks/>
              <a:stCxn id="26" idx="2"/>
            </p:cNvCxnSpPr>
            <p:nvPr/>
          </p:nvCxnSpPr>
          <p:spPr>
            <a:xfrm>
              <a:off x="5184069" y="3381596"/>
              <a:ext cx="0" cy="824036"/>
            </a:xfrm>
            <a:prstGeom prst="straightConnector1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  <a:tailEnd type="triangle"/>
            </a:ln>
            <a:effectLst/>
          </p:spPr>
        </p:cxnSp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543A9E5B-6E91-4ECE-8787-A60B4F947AC9}"/>
                </a:ext>
              </a:extLst>
            </p:cNvPr>
            <p:cNvCxnSpPr>
              <a:cxnSpLocks/>
              <a:stCxn id="30" idx="2"/>
            </p:cNvCxnSpPr>
            <p:nvPr/>
          </p:nvCxnSpPr>
          <p:spPr>
            <a:xfrm>
              <a:off x="6300137" y="3381596"/>
              <a:ext cx="0" cy="846338"/>
            </a:xfrm>
            <a:prstGeom prst="straightConnector1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  <a:tailEnd type="triangle"/>
            </a:ln>
            <a:effectLst/>
          </p:spPr>
        </p:cxnSp>
        <p:cxnSp>
          <p:nvCxnSpPr>
            <p:cNvPr id="42" name="Connecteur : en angle 41">
              <a:extLst>
                <a:ext uri="{FF2B5EF4-FFF2-40B4-BE49-F238E27FC236}">
                  <a16:creationId xmlns:a16="http://schemas.microsoft.com/office/drawing/2014/main" id="{800899CA-007D-4D12-A83A-4B972A5BC457}"/>
                </a:ext>
              </a:extLst>
            </p:cNvPr>
            <p:cNvCxnSpPr>
              <a:cxnSpLocks/>
              <a:stCxn id="33" idx="3"/>
            </p:cNvCxnSpPr>
            <p:nvPr/>
          </p:nvCxnSpPr>
          <p:spPr>
            <a:xfrm>
              <a:off x="6804137" y="2052972"/>
              <a:ext cx="144240" cy="2174962"/>
            </a:xfrm>
            <a:prstGeom prst="bentConnector2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  <a:tailEnd type="triangle"/>
            </a:ln>
            <a:effectLst/>
          </p:spPr>
        </p:cxn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D7E6D7BA-62DE-48C3-84EF-22B4EB18A5A9}"/>
                </a:ext>
              </a:extLst>
            </p:cNvPr>
            <p:cNvCxnSpPr>
              <a:cxnSpLocks/>
              <a:stCxn id="31" idx="4"/>
            </p:cNvCxnSpPr>
            <p:nvPr/>
          </p:nvCxnSpPr>
          <p:spPr>
            <a:xfrm>
              <a:off x="7596393" y="3445259"/>
              <a:ext cx="0" cy="760373"/>
            </a:xfrm>
            <a:prstGeom prst="straightConnector1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  <a:tailEnd type="triangle"/>
            </a:ln>
            <a:effectLst/>
          </p:spPr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7DE09F6-9E41-4D11-BD6C-B30CA2DCE18A}"/>
                </a:ext>
              </a:extLst>
            </p:cNvPr>
            <p:cNvSpPr/>
            <p:nvPr/>
          </p:nvSpPr>
          <p:spPr>
            <a:xfrm>
              <a:off x="179512" y="4227934"/>
              <a:ext cx="1872208" cy="540000"/>
            </a:xfrm>
            <a:prstGeom prst="rect">
              <a:avLst/>
            </a:prstGeom>
            <a:solidFill>
              <a:srgbClr val="D8E3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fr-FR" sz="1100" kern="0" dirty="0">
                  <a:solidFill>
                    <a:srgbClr val="2F3F7E"/>
                  </a:solidFill>
                  <a:cs typeface="Arial" panose="020B0604020202020204" pitchFamily="34" charset="0"/>
                </a:rPr>
                <a:t>GIE Alliance professionnelle</a:t>
              </a:r>
            </a:p>
            <a:p>
              <a:pPr algn="ctr" defTabSz="914400">
                <a:defRPr/>
              </a:pPr>
              <a:r>
                <a:rPr lang="fr-FR" sz="1050" kern="0" dirty="0">
                  <a:solidFill>
                    <a:srgbClr val="2F3F7E"/>
                  </a:solidFill>
                  <a:cs typeface="Arial" panose="020B0604020202020204" pitchFamily="34" charset="0"/>
                </a:rPr>
                <a:t>GIE de moyens</a:t>
              </a:r>
            </a:p>
          </p:txBody>
        </p:sp>
        <p:cxnSp>
          <p:nvCxnSpPr>
            <p:cNvPr id="45" name="Connecteur droit avec flèche 44">
              <a:extLst>
                <a:ext uri="{FF2B5EF4-FFF2-40B4-BE49-F238E27FC236}">
                  <a16:creationId xmlns:a16="http://schemas.microsoft.com/office/drawing/2014/main" id="{C91061A0-D662-4D63-9002-DBFB2D47E116}"/>
                </a:ext>
              </a:extLst>
            </p:cNvPr>
            <p:cNvCxnSpPr>
              <a:cxnSpLocks/>
              <a:stCxn id="22" idx="1"/>
              <a:endCxn id="44" idx="3"/>
            </p:cNvCxnSpPr>
            <p:nvPr/>
          </p:nvCxnSpPr>
          <p:spPr>
            <a:xfrm flipH="1">
              <a:off x="2051720" y="4497934"/>
              <a:ext cx="216026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  <a:tailEnd type="triangle"/>
            </a:ln>
            <a:effectLst/>
          </p:spPr>
        </p:cxn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4F4D112-4767-4987-9E7A-B2061F2872DA}"/>
                </a:ext>
              </a:extLst>
            </p:cNvPr>
            <p:cNvSpPr/>
            <p:nvPr/>
          </p:nvSpPr>
          <p:spPr>
            <a:xfrm>
              <a:off x="5226441" y="3498070"/>
              <a:ext cx="1008000" cy="416740"/>
            </a:xfrm>
            <a:prstGeom prst="rect">
              <a:avLst/>
            </a:prstGeom>
            <a:solidFill>
              <a:srgbClr val="4B9F99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defTabSz="914400">
                <a:defRPr/>
              </a:pPr>
              <a:r>
                <a:rPr lang="fr-FR" sz="800" b="1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CPCEA RS</a:t>
              </a:r>
            </a:p>
            <a:p>
              <a:pPr algn="ctr" defTabSz="914400">
                <a:defRPr/>
              </a:pPr>
              <a:r>
                <a:rPr lang="fr-FR" sz="800" kern="0" dirty="0">
                  <a:solidFill>
                    <a:srgbClr val="FFFFFF"/>
                  </a:solidFill>
                  <a:cs typeface="Arial" panose="020B0604020202020204" pitchFamily="34" charset="0"/>
                </a:rPr>
                <a:t>FRPS</a:t>
              </a:r>
            </a:p>
          </p:txBody>
        </p: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358BF046-1DE5-4EEB-9ED7-98A6A0D153A8}"/>
                </a:ext>
              </a:extLst>
            </p:cNvPr>
            <p:cNvCxnSpPr>
              <a:cxnSpLocks/>
            </p:cNvCxnSpPr>
            <p:nvPr/>
          </p:nvCxnSpPr>
          <p:spPr>
            <a:xfrm>
              <a:off x="5508104" y="3381596"/>
              <a:ext cx="0" cy="116474"/>
            </a:xfrm>
            <a:prstGeom prst="line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</a:ln>
            <a:effectLst/>
          </p:spPr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EF7F93FC-42A1-4DBF-9D77-ABA76029B4D3}"/>
                </a:ext>
              </a:extLst>
            </p:cNvPr>
            <p:cNvCxnSpPr>
              <a:cxnSpLocks/>
            </p:cNvCxnSpPr>
            <p:nvPr/>
          </p:nvCxnSpPr>
          <p:spPr>
            <a:xfrm>
              <a:off x="6012160" y="3381596"/>
              <a:ext cx="0" cy="116474"/>
            </a:xfrm>
            <a:prstGeom prst="line">
              <a:avLst/>
            </a:prstGeom>
            <a:noFill/>
            <a:ln w="9525" cap="flat" cmpd="sng" algn="ctr">
              <a:solidFill>
                <a:srgbClr val="2F3F7E"/>
              </a:solidFill>
              <a:prstDash val="solid"/>
            </a:ln>
            <a:effectLst/>
          </p:spPr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28106B1-85E8-3074-03AB-3E93AC4A7FAB}"/>
              </a:ext>
            </a:extLst>
          </p:cNvPr>
          <p:cNvSpPr/>
          <p:nvPr/>
        </p:nvSpPr>
        <p:spPr>
          <a:xfrm>
            <a:off x="3769517" y="3229587"/>
            <a:ext cx="816223" cy="421534"/>
          </a:xfrm>
          <a:prstGeom prst="rect">
            <a:avLst/>
          </a:prstGeom>
          <a:solidFill>
            <a:srgbClr val="4B9F99"/>
          </a:solidFill>
          <a:ln w="25400" cap="flat" cmpd="sng" algn="ctr">
            <a:noFill/>
            <a:prstDash val="solid"/>
          </a:ln>
          <a:effectLst/>
        </p:spPr>
        <p:txBody>
          <a:bodyPr lIns="36000" rIns="36000" rtlCol="0" anchor="ctr"/>
          <a:lstStyle/>
          <a:p>
            <a:pPr algn="ctr" defTabSz="914400">
              <a:defRPr/>
            </a:pPr>
            <a:r>
              <a:rPr lang="fr-FR" sz="800" b="1" kern="0" dirty="0">
                <a:solidFill>
                  <a:srgbClr val="FFFFFF"/>
                </a:solidFill>
                <a:cs typeface="Arial" panose="020B0604020202020204" pitchFamily="34" charset="0"/>
              </a:rPr>
              <a:t>CCPMA RS</a:t>
            </a:r>
          </a:p>
          <a:p>
            <a:pPr algn="ctr" defTabSz="914400">
              <a:defRPr/>
            </a:pPr>
            <a:r>
              <a:rPr lang="fr-FR" sz="800" kern="0" dirty="0">
                <a:solidFill>
                  <a:srgbClr val="FFFFFF"/>
                </a:solidFill>
                <a:cs typeface="Arial" panose="020B0604020202020204" pitchFamily="34" charset="0"/>
              </a:rPr>
              <a:t>FRPS</a:t>
            </a:r>
          </a:p>
        </p:txBody>
      </p:sp>
    </p:spTree>
    <p:extLst>
      <p:ext uri="{BB962C8B-B14F-4D97-AF65-F5344CB8AC3E}">
        <p14:creationId xmlns:p14="http://schemas.microsoft.com/office/powerpoint/2010/main" val="904628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0E9CBEF-04F9-459F-AB95-5FD5BBBFA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6858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6D18D-CA1E-894E-BF76-41C8FBEBBCA6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A9439D-D695-4068-BDC1-F631646D7299}"/>
              </a:ext>
            </a:extLst>
          </p:cNvPr>
          <p:cNvSpPr/>
          <p:nvPr/>
        </p:nvSpPr>
        <p:spPr>
          <a:xfrm>
            <a:off x="637309" y="972852"/>
            <a:ext cx="642851" cy="7588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4B5415B5-8B87-4FF5-87F0-01B97A253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93" y="177316"/>
            <a:ext cx="8019207" cy="758890"/>
          </a:xfrm>
        </p:spPr>
        <p:txBody>
          <a:bodyPr>
            <a:normAutofit/>
          </a:bodyPr>
          <a:lstStyle/>
          <a:p>
            <a:pPr algn="ctr"/>
            <a:r>
              <a:rPr lang="fr-FR" sz="2400" dirty="0"/>
              <a:t>Présentation du Groupe AGRICA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2E857A-3DB7-4B33-A817-F35F571BCF30}"/>
              </a:ext>
            </a:extLst>
          </p:cNvPr>
          <p:cNvSpPr/>
          <p:nvPr/>
        </p:nvSpPr>
        <p:spPr>
          <a:xfrm>
            <a:off x="1100701" y="884334"/>
            <a:ext cx="7405990" cy="1541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5425" lvl="0" indent="-225425">
              <a:lnSpc>
                <a:spcPct val="90000"/>
              </a:lnSpc>
              <a:spcAft>
                <a:spcPts val="600"/>
              </a:spcAft>
              <a:buClr>
                <a:srgbClr val="DEDC00"/>
              </a:buClr>
              <a:buSzPct val="125000"/>
              <a:buFont typeface="Wingdings" panose="05000000000000000000" pitchFamily="2" charset="2"/>
              <a:buChar char="n"/>
            </a:pPr>
            <a:r>
              <a:rPr lang="fr-FR" sz="1500" b="1" cap="all" dirty="0">
                <a:solidFill>
                  <a:srgbClr val="2F3F92"/>
                </a:solidFill>
                <a:latin typeface="Century Gothic" panose="020B0502020202020204" pitchFamily="34" charset="0"/>
                <a:sym typeface="Wingdings"/>
              </a:rPr>
              <a:t>GROUPE AGRICA: au cœur et au service du monde agricole</a:t>
            </a:r>
          </a:p>
          <a:p>
            <a:pPr marL="225425" lvl="1">
              <a:lnSpc>
                <a:spcPct val="120000"/>
              </a:lnSpc>
              <a:spcAft>
                <a:spcPts val="600"/>
              </a:spcAft>
            </a:pPr>
            <a:r>
              <a:rPr lang="fr-FR" sz="1200" dirty="0">
                <a:solidFill>
                  <a:srgbClr val="000000"/>
                </a:solidFill>
                <a:latin typeface="Open Sans" panose="020B0606030504020204" pitchFamily="34" charset="0"/>
              </a:rPr>
              <a:t>Le Groupe AGRICA est </a:t>
            </a:r>
            <a:r>
              <a:rPr lang="fr-FR" sz="1200" b="1" dirty="0">
                <a:solidFill>
                  <a:srgbClr val="000000"/>
                </a:solidFill>
                <a:latin typeface="Open Sans" panose="020B0606030504020204" pitchFamily="34" charset="0"/>
              </a:rPr>
              <a:t>l’interlocuteur de référence du monde agricole sur l’ensemble de ses filières </a:t>
            </a:r>
            <a:r>
              <a:rPr lang="fr-FR" sz="1200" dirty="0">
                <a:solidFill>
                  <a:srgbClr val="000000"/>
                </a:solidFill>
                <a:latin typeface="Open Sans" panose="020B0606030504020204" pitchFamily="34" charset="0"/>
              </a:rPr>
              <a:t>pour le développement et la promotion de la protection sociale complémentaire. </a:t>
            </a:r>
          </a:p>
          <a:p>
            <a:pPr marL="225425" lvl="1">
              <a:lnSpc>
                <a:spcPct val="120000"/>
              </a:lnSpc>
              <a:spcAft>
                <a:spcPts val="600"/>
              </a:spcAft>
            </a:pPr>
            <a:r>
              <a:rPr lang="fr-FR" sz="1200" dirty="0">
                <a:solidFill>
                  <a:srgbClr val="000000"/>
                </a:solidFill>
                <a:latin typeface="Open Sans" panose="020B0606030504020204" pitchFamily="34" charset="0"/>
              </a:rPr>
              <a:t>Organisme paritaire professionnel, expert de l'environnement de travail du monde agricole et agro-alimentaire et de ses défis, nous construisons, avec les partenaires sociaux et les entreprises, des dispositifs sur mesure à destination des salariés.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F9594A19-B97D-44CB-9153-819FBA630736}"/>
              </a:ext>
            </a:extLst>
          </p:cNvPr>
          <p:cNvGrpSpPr/>
          <p:nvPr/>
        </p:nvGrpSpPr>
        <p:grpSpPr>
          <a:xfrm>
            <a:off x="1399370" y="3089524"/>
            <a:ext cx="2162175" cy="1046568"/>
            <a:chOff x="-3507841" y="3120379"/>
            <a:chExt cx="2162175" cy="1046568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F3A079C3-6C80-4C58-B760-0F83C6ADD6F6}"/>
                </a:ext>
              </a:extLst>
            </p:cNvPr>
            <p:cNvSpPr/>
            <p:nvPr/>
          </p:nvSpPr>
          <p:spPr>
            <a:xfrm>
              <a:off x="-2786753" y="3120379"/>
              <a:ext cx="720000" cy="720000"/>
            </a:xfrm>
            <a:prstGeom prst="ellipse">
              <a:avLst/>
            </a:prstGeom>
            <a:solidFill>
              <a:srgbClr val="DEDC00"/>
            </a:solidFill>
            <a:ln w="12700" cap="flat" cmpd="sng" algn="ctr">
              <a:solidFill>
                <a:srgbClr val="DEDC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9E53FA45-5A8A-45C2-85D9-ABA24953934D}"/>
                </a:ext>
              </a:extLst>
            </p:cNvPr>
            <p:cNvSpPr txBox="1"/>
            <p:nvPr/>
          </p:nvSpPr>
          <p:spPr>
            <a:xfrm>
              <a:off x="-3507841" y="3151284"/>
              <a:ext cx="216217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F3F92"/>
                  </a:solidFill>
                  <a:effectLst/>
                  <a:uLnTx/>
                  <a:uFillTx/>
                  <a:latin typeface="Century Gothic"/>
                  <a:cs typeface="Arial" panose="020B0604020202020204" pitchFamily="34" charset="0"/>
                </a:rPr>
                <a:t>237 000</a:t>
              </a:r>
              <a:b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F3F92"/>
                  </a:solidFill>
                  <a:effectLst/>
                  <a:uLnTx/>
                  <a:uFillTx/>
                  <a:cs typeface="Arial" panose="020B0604020202020204" pitchFamily="34" charset="0"/>
                </a:rPr>
              </a:b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F3F92"/>
                  </a:solidFill>
                  <a:effectLst/>
                  <a:uLnTx/>
                  <a:uFillTx/>
                  <a:latin typeface="Century Gothic"/>
                  <a:cs typeface="Arial" panose="020B0604020202020204" pitchFamily="34" charset="0"/>
                </a:rPr>
                <a:t>entreprises adhérentes en retraite complémentaire, santé, prévoyance et épargne*</a:t>
              </a: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E8DD68A6-6E4A-4C3E-BE3F-A694064B6564}"/>
              </a:ext>
            </a:extLst>
          </p:cNvPr>
          <p:cNvGrpSpPr/>
          <p:nvPr/>
        </p:nvGrpSpPr>
        <p:grpSpPr>
          <a:xfrm>
            <a:off x="3524663" y="3089524"/>
            <a:ext cx="1928391" cy="898802"/>
            <a:chOff x="-3338090" y="3152880"/>
            <a:chExt cx="1928391" cy="898802"/>
          </a:xfrm>
        </p:grpSpPr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2455F0FD-6715-4BAA-BC67-CEF09F1BFC03}"/>
                </a:ext>
              </a:extLst>
            </p:cNvPr>
            <p:cNvSpPr/>
            <p:nvPr/>
          </p:nvSpPr>
          <p:spPr>
            <a:xfrm>
              <a:off x="-2763688" y="3152880"/>
              <a:ext cx="720000" cy="720000"/>
            </a:xfrm>
            <a:prstGeom prst="ellipse">
              <a:avLst/>
            </a:prstGeom>
            <a:solidFill>
              <a:srgbClr val="DEDC00"/>
            </a:solidFill>
            <a:ln w="12700" cap="flat" cmpd="sng" algn="ctr">
              <a:solidFill>
                <a:srgbClr val="DEDC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75F84665-34FC-4138-9765-C2915F013452}"/>
                </a:ext>
              </a:extLst>
            </p:cNvPr>
            <p:cNvSpPr txBox="1"/>
            <p:nvPr/>
          </p:nvSpPr>
          <p:spPr>
            <a:xfrm>
              <a:off x="-3338090" y="3205296"/>
              <a:ext cx="1928391" cy="846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F3F92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1,4 M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F3F92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de cotisants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F3F92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en santé, prévoyance et épargne*</a:t>
              </a:r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EBD5E4DA-E5FF-4DDB-9295-85EE5D835AC0}"/>
              </a:ext>
            </a:extLst>
          </p:cNvPr>
          <p:cNvGrpSpPr/>
          <p:nvPr/>
        </p:nvGrpSpPr>
        <p:grpSpPr>
          <a:xfrm>
            <a:off x="5302044" y="3104764"/>
            <a:ext cx="1704974" cy="720000"/>
            <a:chOff x="-3243713" y="3008784"/>
            <a:chExt cx="1704974" cy="720000"/>
          </a:xfrm>
        </p:grpSpPr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BEC5B1C3-7762-4C53-A689-16C1C9C52C1C}"/>
                </a:ext>
              </a:extLst>
            </p:cNvPr>
            <p:cNvSpPr/>
            <p:nvPr/>
          </p:nvSpPr>
          <p:spPr>
            <a:xfrm>
              <a:off x="-2763688" y="3008784"/>
              <a:ext cx="720000" cy="720000"/>
            </a:xfrm>
            <a:prstGeom prst="ellipse">
              <a:avLst/>
            </a:prstGeom>
            <a:solidFill>
              <a:srgbClr val="DEDC00"/>
            </a:solidFill>
            <a:ln w="12700" cap="flat" cmpd="sng" algn="ctr">
              <a:solidFill>
                <a:srgbClr val="DEDC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341CF549-05D5-4337-BA3E-C6F053E978EF}"/>
                </a:ext>
              </a:extLst>
            </p:cNvPr>
            <p:cNvSpPr txBox="1"/>
            <p:nvPr/>
          </p:nvSpPr>
          <p:spPr>
            <a:xfrm>
              <a:off x="-3243713" y="3098685"/>
              <a:ext cx="170497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F3F92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703 000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2F3F92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  </a:t>
              </a: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F3F92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retraités protégés*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4DE08D0C-A985-473B-A456-4C20F1FE2D5E}"/>
              </a:ext>
            </a:extLst>
          </p:cNvPr>
          <p:cNvSpPr/>
          <p:nvPr/>
        </p:nvSpPr>
        <p:spPr>
          <a:xfrm>
            <a:off x="-43903" y="4572085"/>
            <a:ext cx="1388650" cy="2844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5425" lvl="1">
              <a:lnSpc>
                <a:spcPct val="110000"/>
              </a:lnSpc>
              <a:spcAft>
                <a:spcPts val="600"/>
              </a:spcAft>
            </a:pPr>
            <a:r>
              <a:rPr lang="fr-FR" sz="1200" i="1" dirty="0">
                <a:solidFill>
                  <a:srgbClr val="000000"/>
                </a:solidFill>
                <a:latin typeface="Open Sans" panose="020B0606030504020204" pitchFamily="34" charset="0"/>
              </a:rPr>
              <a:t>*</a:t>
            </a:r>
            <a:r>
              <a:rPr lang="fr-FR" sz="1200" i="1">
                <a:solidFill>
                  <a:srgbClr val="000000"/>
                </a:solidFill>
                <a:latin typeface="Open Sans" panose="020B0606030504020204" pitchFamily="34" charset="0"/>
              </a:rPr>
              <a:t>Chiffres 2022</a:t>
            </a:r>
            <a:endParaRPr lang="fr-FR" sz="1200" i="1" dirty="0">
              <a:solidFill>
                <a:srgbClr val="000000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004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0E9CBEF-04F9-459F-AB95-5FD5BBBFA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6858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6D18D-CA1E-894E-BF76-41C8FBEBBCA6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A9439D-D695-4068-BDC1-F631646D7299}"/>
              </a:ext>
            </a:extLst>
          </p:cNvPr>
          <p:cNvSpPr/>
          <p:nvPr/>
        </p:nvSpPr>
        <p:spPr>
          <a:xfrm>
            <a:off x="637309" y="972852"/>
            <a:ext cx="642851" cy="7588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4B5415B5-8B87-4FF5-87F0-01B97A253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93" y="177316"/>
            <a:ext cx="8019207" cy="758890"/>
          </a:xfrm>
        </p:spPr>
        <p:txBody>
          <a:bodyPr>
            <a:normAutofit/>
          </a:bodyPr>
          <a:lstStyle/>
          <a:p>
            <a:pPr algn="ctr"/>
            <a:r>
              <a:rPr lang="fr-FR" sz="2400" dirty="0"/>
              <a:t>Présentation du Groupe AGRICA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6ED2F77-4628-D6A0-3801-5936EC881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11" y="1170656"/>
            <a:ext cx="8355243" cy="350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47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0E9CBEF-04F9-459F-AB95-5FD5BBBFA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6858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6D18D-CA1E-894E-BF76-41C8FBEBBCA6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A9439D-D695-4068-BDC1-F631646D7299}"/>
              </a:ext>
            </a:extLst>
          </p:cNvPr>
          <p:cNvSpPr/>
          <p:nvPr/>
        </p:nvSpPr>
        <p:spPr>
          <a:xfrm>
            <a:off x="637309" y="972852"/>
            <a:ext cx="642851" cy="7588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4B5415B5-8B87-4FF5-87F0-01B97A253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93" y="177316"/>
            <a:ext cx="8019207" cy="758890"/>
          </a:xfrm>
        </p:spPr>
        <p:txBody>
          <a:bodyPr>
            <a:normAutofit/>
          </a:bodyPr>
          <a:lstStyle/>
          <a:p>
            <a:pPr algn="ctr"/>
            <a:r>
              <a:rPr lang="fr-FR" sz="2400" dirty="0"/>
              <a:t>Solidarité &amp; Prévention : au cœur de l’ADN d’AGRICA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EEE7D3-AC2C-4A46-8422-DADEE7B297E4}"/>
              </a:ext>
            </a:extLst>
          </p:cNvPr>
          <p:cNvSpPr/>
          <p:nvPr/>
        </p:nvSpPr>
        <p:spPr>
          <a:xfrm>
            <a:off x="857448" y="909975"/>
            <a:ext cx="6569997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Verdana" panose="020B0604030504040204" pitchFamily="34" charset="0"/>
                <a:cs typeface="Verdana" panose="020B0604030504040204" pitchFamily="34" charset="0"/>
              </a:rPr>
              <a:t>Héritée du paritarisme, c’est l’expression de la solidarité des régimes de protection sociale complémentaire, en faveur des participants couverts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plus concrètement…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aides financières, versées directement aux participants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actions collectives (accompagnement des ruptures, du changement)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Un socle de prévention 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financement de projets à valeur ajoutée sociale (établissements d’accueil, soutien à des associations, participation à des actions innovantes…)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FE04E39-3785-4779-AEFA-6C22F3849B51}"/>
              </a:ext>
            </a:extLst>
          </p:cNvPr>
          <p:cNvGrpSpPr/>
          <p:nvPr/>
        </p:nvGrpSpPr>
        <p:grpSpPr>
          <a:xfrm>
            <a:off x="5907956" y="3725038"/>
            <a:ext cx="2528216" cy="1163988"/>
            <a:chOff x="1678330" y="287219"/>
            <a:chExt cx="1899235" cy="116398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7346C79-E2D0-4A2B-BC09-58D5BB2EBB4F}"/>
                </a:ext>
              </a:extLst>
            </p:cNvPr>
            <p:cNvSpPr/>
            <p:nvPr/>
          </p:nvSpPr>
          <p:spPr>
            <a:xfrm>
              <a:off x="1678330" y="287219"/>
              <a:ext cx="1899235" cy="1163988"/>
            </a:xfrm>
            <a:prstGeom prst="round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9" name="Rectangle : coins arrondis 4">
              <a:extLst>
                <a:ext uri="{FF2B5EF4-FFF2-40B4-BE49-F238E27FC236}">
                  <a16:creationId xmlns:a16="http://schemas.microsoft.com/office/drawing/2014/main" id="{43FF980D-DAAA-4F63-8C0D-D68084CE2BBB}"/>
                </a:ext>
              </a:extLst>
            </p:cNvPr>
            <p:cNvSpPr txBox="1"/>
            <p:nvPr/>
          </p:nvSpPr>
          <p:spPr>
            <a:xfrm>
              <a:off x="1735151" y="344040"/>
              <a:ext cx="1785593" cy="105034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marR="0" lvl="0" indent="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Et  1 200 personnes accompagnées pour traverser la crise sanitaire avec  900 K€ d’aide d’urgence accordée</a:t>
              </a:r>
              <a:endPara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AFB5E1D-43FD-487C-BB05-8724EB9DED97}"/>
              </a:ext>
            </a:extLst>
          </p:cNvPr>
          <p:cNvSpPr/>
          <p:nvPr/>
        </p:nvSpPr>
        <p:spPr>
          <a:xfrm rot="5400000">
            <a:off x="6514431" y="1517673"/>
            <a:ext cx="2528216" cy="1163988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DC35B4CE-818E-4812-9233-6B8E25BC7851}"/>
              </a:ext>
            </a:extLst>
          </p:cNvPr>
          <p:cNvSpPr txBox="1"/>
          <p:nvPr/>
        </p:nvSpPr>
        <p:spPr>
          <a:xfrm rot="5400000">
            <a:off x="6646890" y="1574495"/>
            <a:ext cx="2376939" cy="1050346"/>
          </a:xfrm>
          <a:prstGeom prst="rect">
            <a:avLst/>
          </a:prstGeo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vert270" wrap="square" lIns="41910" tIns="41910" rIns="41910" bIns="41910" numCol="1" spcCol="1270" anchor="ctr" anchorCtr="0">
            <a:noAutofit/>
          </a:bodyPr>
          <a:lstStyle/>
          <a:p>
            <a:pPr marL="0" marR="0" lvl="0" indent="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fr-FR" sz="1100" b="1" dirty="0">
                <a:solidFill>
                  <a:srgbClr val="FFFF00"/>
                </a:solidFill>
                <a:latin typeface="Arial"/>
              </a:rPr>
              <a:t>Zn 2022 :</a:t>
            </a:r>
          </a:p>
          <a:p>
            <a:pPr marL="0" marR="0" lvl="0" indent="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8,7 M€ dépensés en 2022 en aides sociales individuelles et services collectifs</a:t>
            </a:r>
          </a:p>
          <a:p>
            <a:pPr marL="0" marR="0" lvl="0" indent="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+ 33 000 bénéficiaires </a:t>
            </a:r>
          </a:p>
        </p:txBody>
      </p:sp>
    </p:spTree>
    <p:extLst>
      <p:ext uri="{BB962C8B-B14F-4D97-AF65-F5344CB8AC3E}">
        <p14:creationId xmlns:p14="http://schemas.microsoft.com/office/powerpoint/2010/main" val="112056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2E6244-1D22-4A72-9C9F-26806D3E1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991" y="278582"/>
            <a:ext cx="2465272" cy="99417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914400"/>
            <a:br>
              <a:rPr lang="en-US" sz="2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Le LISA</a:t>
            </a:r>
            <a:br>
              <a:rPr lang="en-US" sz="2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C1961C-C5A3-438A-9982-2C5B267CA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7" y="1369218"/>
            <a:ext cx="4241319" cy="3263504"/>
          </a:xfrm>
        </p:spPr>
        <p:txBody>
          <a:bodyPr vert="horz" lIns="91440" tIns="45720" rIns="91440" bIns="45720" rtlCol="0">
            <a:normAutofit/>
          </a:bodyPr>
          <a:lstStyle/>
          <a:p>
            <a:pPr marL="80963" marR="180340" lvl="3" defTabSz="9144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Au cœur de la Direction Assurances de Personnes, LISA, le 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Laboratoire d’Innovation Sociale d’AGRICA PRÉVOYANCE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réunit : </a:t>
            </a:r>
          </a:p>
          <a:p>
            <a:pPr marL="0" marR="180340" lvl="3" algn="ctr" defTabSz="9144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500" b="1" dirty="0">
                <a:solidFill>
                  <a:schemeClr val="accent1"/>
                </a:solidFill>
                <a:cs typeface="+mn-cs"/>
              </a:rPr>
              <a:t>l’Action Sociale et la Prévention</a:t>
            </a:r>
            <a:endParaRPr lang="en-US" b="1" dirty="0">
              <a:cs typeface="+mn-cs"/>
            </a:endParaRPr>
          </a:p>
          <a:p>
            <a:pPr marL="80963" marR="180340" lvl="3" algn="just" defTabSz="9144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marL="80963" marR="180340" lvl="3" algn="just" defTabSz="9144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LISA est à l’écoute d’un environnement en constante évolution et au-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cs typeface="+mn-cs"/>
              </a:rPr>
              <a:t>delà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 de ses cotisants, clients et adhérents, son objectif vise toujours à répondre au plus près des besoins du monde agricole.</a:t>
            </a:r>
          </a:p>
          <a:p>
            <a:pPr marL="80963" marR="180340" lvl="3" algn="just" defTabSz="9144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marL="80963" marR="180340" lvl="3" algn="just" defTabSz="9144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LISA a construit un riche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cs typeface="+mn-cs"/>
              </a:rPr>
              <a:t>réseau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cs typeface="+mn-cs"/>
              </a:rPr>
              <a:t>d’experts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cs typeface="+mn-cs"/>
              </a:rPr>
              <a:t>reconnus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cs typeface="+mn-cs"/>
              </a:rPr>
              <a:t>quels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 que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cs typeface="+mn-cs"/>
              </a:rPr>
              <a:t>soient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 les dispositifs déployés.</a:t>
            </a:r>
          </a:p>
          <a:p>
            <a:pPr marL="80963" marR="180340" lvl="3" algn="just" defTabSz="9144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en-US" sz="1100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marL="80963" marR="180340" lvl="3" algn="just" defTabSz="9144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100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LISA construit avec les branches et les enterprises pour apporter des réponses sur-</a:t>
            </a:r>
            <a:r>
              <a:rPr lang="en-US" sz="1100" dirty="0" err="1">
                <a:solidFill>
                  <a:schemeClr val="accent6">
                    <a:lumMod val="75000"/>
                  </a:schemeClr>
                </a:solidFill>
                <a:cs typeface="+mn-cs"/>
              </a:rPr>
              <a:t>mesure</a:t>
            </a:r>
            <a:r>
              <a:rPr lang="en-US" sz="1100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.</a:t>
            </a:r>
          </a:p>
          <a:p>
            <a:pPr marL="80963" marR="180340" lvl="3" algn="just" defTabSz="9144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3F92"/>
              </a:buClr>
            </a:pPr>
            <a:endParaRPr lang="en-US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marL="252413" marR="180340" lvl="3" indent="-171450" algn="just" defTabSz="9144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3F92"/>
              </a:buClr>
              <a:buFont typeface="Wingdings" panose="05000000000000000000" pitchFamily="2" charset="2"/>
              <a:buChar char="q"/>
            </a:pPr>
            <a:endParaRPr lang="en-US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  <a:p>
            <a:pPr marL="252413" marR="180340" lvl="3" indent="-171450" algn="just" defTabSz="9144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3F92"/>
              </a:buClr>
              <a:buFont typeface="Wingdings" panose="05000000000000000000" pitchFamily="2" charset="2"/>
              <a:buChar char="q"/>
            </a:pPr>
            <a:endParaRPr lang="en-US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5426" y="1023549"/>
            <a:ext cx="710616" cy="6913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BBF709A-A630-4737-B8A9-78DE329694E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7" r="-5" b="-5"/>
          <a:stretch/>
        </p:blipFill>
        <p:spPr>
          <a:xfrm>
            <a:off x="5925944" y="2045796"/>
            <a:ext cx="3218056" cy="3097704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31" name="Arc 30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4525604" y="-504855"/>
            <a:ext cx="3015895" cy="3015895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304533F-ECB1-406E-A761-77F97A560658}"/>
              </a:ext>
            </a:extLst>
          </p:cNvPr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2" r="11004" b="3"/>
          <a:stretch>
            <a:fillRect/>
          </a:stretch>
        </p:blipFill>
        <p:spPr bwMode="auto">
          <a:xfrm>
            <a:off x="4713809" y="-5066"/>
            <a:ext cx="2639484" cy="2255922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CB93B1-101F-4E7B-BBB4-D0ECB3DD1A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Aft>
                <a:spcPts val="600"/>
              </a:spcAft>
              <a:defRPr/>
            </a:pPr>
            <a:fld id="{1F76D18D-CA1E-894E-BF76-41C8FBEBBCA6}" type="slidenum">
              <a:rPr lang="en-US" sz="1200" smtClean="0">
                <a:solidFill>
                  <a:srgbClr val="FFFFFF"/>
                </a:solidFill>
              </a:rPr>
              <a:pPr algn="r" defTabSz="914400">
                <a:lnSpc>
                  <a:spcPct val="90000"/>
                </a:lnSpc>
                <a:spcAft>
                  <a:spcPts val="600"/>
                </a:spcAft>
                <a:defRPr/>
              </a:pPr>
              <a:t>6</a:t>
            </a:fld>
            <a:endParaRPr 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39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28E755A-DE0B-1C4B-B06D-6F38AF9BF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367" y="1489236"/>
            <a:ext cx="5948146" cy="1807030"/>
          </a:xfrm>
        </p:spPr>
        <p:txBody>
          <a:bodyPr>
            <a:noAutofit/>
          </a:bodyPr>
          <a:lstStyle/>
          <a:p>
            <a:pPr algn="ctr"/>
            <a:br>
              <a:rPr lang="fr-FR" sz="2400" dirty="0"/>
            </a:br>
            <a:br>
              <a:rPr lang="fr-FR" sz="2400" dirty="0"/>
            </a:b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L’action sociale</a:t>
            </a:r>
            <a:endParaRPr lang="en-GB" sz="2000" i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9E9424-BB23-40DF-940B-664E0A1209EA}"/>
              </a:ext>
            </a:extLst>
          </p:cNvPr>
          <p:cNvSpPr/>
          <p:nvPr/>
        </p:nvSpPr>
        <p:spPr>
          <a:xfrm>
            <a:off x="316089" y="4459111"/>
            <a:ext cx="2178755" cy="462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C7C940-B189-46E0-BDEA-350953895A1B}"/>
              </a:ext>
            </a:extLst>
          </p:cNvPr>
          <p:cNvSpPr/>
          <p:nvPr/>
        </p:nvSpPr>
        <p:spPr>
          <a:xfrm>
            <a:off x="4775200" y="4505232"/>
            <a:ext cx="1603022" cy="462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183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96825B-A5DF-4947-99B8-86DC778E4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841" y="-256864"/>
            <a:ext cx="4817137" cy="12574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400" b="1" dirty="0">
                <a:latin typeface="Century Gothic" panose="020B0502020202020204" pitchFamily="34" charset="0"/>
                <a:ea typeface="Calibri" panose="020F0502020204030204" pitchFamily="34" charset="0"/>
              </a:rPr>
              <a:t>Ayez le réflexe action sociale !</a:t>
            </a:r>
            <a:endParaRPr lang="fr-FR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082AA7B-0709-439A-97F2-F5AD44DCC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40446" y="4767262"/>
            <a:ext cx="51435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F76D18D-CA1E-894E-BF76-41C8FBEBBC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D7FE83-8001-4FCB-9557-EDE26B8F6C87}"/>
              </a:ext>
            </a:extLst>
          </p:cNvPr>
          <p:cNvSpPr/>
          <p:nvPr/>
        </p:nvSpPr>
        <p:spPr>
          <a:xfrm>
            <a:off x="942845" y="602089"/>
            <a:ext cx="79605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ahoma" panose="020B0604030504040204" pitchFamily="34" charset="0"/>
              </a:rPr>
              <a:t>Des aides financières et des dispositifs adaptés aux besoins des salariés pour les aider à faire face à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ahoma" panose="020B0604030504040204" pitchFamily="34" charset="0"/>
              </a:rPr>
              <a:t>« un coup dur »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ahoma" panose="020B0604030504040204" pitchFamily="34" charset="0"/>
              </a:rPr>
              <a:t>ou tout simplement pour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ahoma" panose="020B0604030504040204" pitchFamily="34" charset="0"/>
              </a:rPr>
              <a:t>« un coup de pouce »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ahoma" panose="020B0604030504040204" pitchFamily="34" charset="0"/>
              </a:rPr>
              <a:t>ponctuel.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10A26-C47C-E130-BECD-04DD0A5BD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0" y="1041148"/>
            <a:ext cx="4726913" cy="17799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DF4ED7-4BCA-CC7E-997C-BB631BCF7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515" y="2094956"/>
            <a:ext cx="4726913" cy="153344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1ED0B56-17D4-1077-C9C5-0D0733F0C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4" y="3155047"/>
            <a:ext cx="5296058" cy="168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75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CD3D37-899C-46CD-A78F-219B36CF0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200" y="345460"/>
            <a:ext cx="7200000" cy="388441"/>
          </a:xfrm>
        </p:spPr>
        <p:txBody>
          <a:bodyPr>
            <a:noAutofit/>
          </a:bodyPr>
          <a:lstStyle/>
          <a:p>
            <a:r>
              <a:rPr lang="fr-FR" sz="2400" dirty="0"/>
              <a:t>Zoom sur l’action sociale d’AGRICA Prévoyance</a:t>
            </a:r>
            <a:br>
              <a:rPr lang="fr-FR" sz="2200" dirty="0">
                <a:latin typeface="+mj-lt"/>
              </a:rPr>
            </a:br>
            <a:endParaRPr lang="fr-FR" sz="2200" dirty="0">
              <a:solidFill>
                <a:srgbClr val="DEDC00"/>
              </a:solidFill>
              <a:latin typeface="+mj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21C7998-C4D1-44A3-9D90-36E80AAE0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</p:spPr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6D18D-CA1E-894E-BF76-41C8FBEBBCA6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0A2EC6-076F-4D77-91A7-E11F77C84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122" y="4144460"/>
            <a:ext cx="1798476" cy="71939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F4CF1543-F6E6-4049-9473-9C8AF87FE2F5}"/>
              </a:ext>
            </a:extLst>
          </p:cNvPr>
          <p:cNvSpPr txBox="1"/>
          <p:nvPr/>
        </p:nvSpPr>
        <p:spPr>
          <a:xfrm>
            <a:off x="2845602" y="741071"/>
            <a:ext cx="5927678" cy="1350150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>
            <a:noAutofit/>
          </a:bodyPr>
          <a:lstStyle/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L’action sociale : avant tout l’expression d’une solidarité collective… et concrète</a:t>
            </a:r>
          </a:p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5DA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Sous forme d’aides individuelles (*) ou d’accès à des services adaptés</a:t>
            </a:r>
          </a:p>
        </p:txBody>
      </p:sp>
      <p:sp>
        <p:nvSpPr>
          <p:cNvPr id="25" name="Espace réservé du texte 1">
            <a:extLst>
              <a:ext uri="{FF2B5EF4-FFF2-40B4-BE49-F238E27FC236}">
                <a16:creationId xmlns:a16="http://schemas.microsoft.com/office/drawing/2014/main" id="{F99E2E11-ECE9-4737-B39F-491C3A618DC0}"/>
              </a:ext>
            </a:extLst>
          </p:cNvPr>
          <p:cNvSpPr txBox="1">
            <a:spLocks noChangeAspect="1"/>
          </p:cNvSpPr>
          <p:nvPr/>
        </p:nvSpPr>
        <p:spPr>
          <a:xfrm>
            <a:off x="182042" y="1764637"/>
            <a:ext cx="7264485" cy="1566175"/>
          </a:xfrm>
          <a:prstGeom prst="rect">
            <a:avLst/>
          </a:prstGeom>
          <a:ln>
            <a:noFill/>
          </a:ln>
        </p:spPr>
        <p:txBody>
          <a:bodyPr vert="horz" lIns="0" tIns="27000" rIns="0" bIns="27000" rtlCol="0">
            <a:noAutofit/>
          </a:bodyPr>
          <a:lstStyle>
            <a:lvl1pPr marL="723900" indent="-723900" algn="l" defTabSz="914400" rtl="0" eaLnBrk="1" latinLnBrk="0" hangingPunct="1">
              <a:spcBef>
                <a:spcPct val="20000"/>
              </a:spcBef>
              <a:buSzPct val="150000"/>
              <a:buFontTx/>
              <a:buBlip>
                <a:blip r:embed="rId4"/>
              </a:buBlip>
              <a:defRPr sz="1300" b="1" kern="1200" baseline="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defRPr>
            </a:lvl1pPr>
            <a:lvl2pPr marL="485775" indent="-298450" algn="l" defTabSz="914400" rtl="0" eaLnBrk="1" latinLnBrk="0" hangingPunct="1">
              <a:spcBef>
                <a:spcPct val="20000"/>
              </a:spcBef>
              <a:buClr>
                <a:srgbClr val="005DA8"/>
              </a:buClr>
              <a:buSzPct val="150000"/>
              <a:buFont typeface="Garamond" panose="02020404030301010803" pitchFamily="18" charset="0"/>
              <a:buChar char="●"/>
              <a:defRPr sz="1200" b="1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628650" indent="-266700" algn="l" defTabSz="914400" rtl="0" eaLnBrk="1" latinLnBrk="0" hangingPunct="1">
              <a:spcBef>
                <a:spcPct val="20000"/>
              </a:spcBef>
              <a:buClr>
                <a:srgbClr val="A2A387"/>
              </a:buClr>
              <a:buFont typeface="Wingdings" panose="05000000000000000000" pitchFamily="2" charset="2"/>
              <a:buChar char="è"/>
              <a:tabLst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825500" indent="-177800" algn="l" defTabSz="809625" rtl="0" eaLnBrk="1" latinLnBrk="0" hangingPunct="1">
              <a:spcBef>
                <a:spcPct val="20000"/>
              </a:spcBef>
              <a:buClr>
                <a:srgbClr val="A2A387"/>
              </a:buClr>
              <a:buFont typeface="Arial" panose="020B0604020202020204" pitchFamily="34" charset="0"/>
              <a:buChar char="•"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46200" indent="-177800" algn="l" defTabSz="914400" rtl="0" eaLnBrk="1" latinLnBrk="0" hangingPunct="1">
              <a:spcBef>
                <a:spcPct val="20000"/>
              </a:spcBef>
              <a:buClr>
                <a:srgbClr val="A2A387"/>
              </a:buClr>
              <a:buFont typeface="Wingdings" panose="05000000000000000000" pitchFamily="2" charset="2"/>
              <a:buChar char="§"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1200" b="1" i="1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Aides pour la santé de la famille</a:t>
            </a:r>
          </a:p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5DA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Quelques exemples</a:t>
            </a:r>
          </a:p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5DA8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sym typeface="Wingdings" panose="05000000000000000000" pitchFamily="2" charset="2"/>
            </a:endParaRPr>
          </a:p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Aide aux frais de santé</a:t>
            </a:r>
          </a:p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Frais d’accompagnement d’un enfant hospitalisé</a:t>
            </a:r>
          </a:p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Frais d’intervention d’une personne à domicile en cas de problèmes de santé</a:t>
            </a:r>
          </a:p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Aide en cas de difficultés financières engendrées par une problématique de santé ou d’invalidité</a:t>
            </a:r>
          </a:p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Aides pour les études secondaires</a:t>
            </a:r>
          </a:p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Aide financière en cas de situation difficile (deuil, maladie, divorce…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D1105E8-D9E9-472A-8483-1ADD121CDF04}"/>
              </a:ext>
            </a:extLst>
          </p:cNvPr>
          <p:cNvSpPr txBox="1"/>
          <p:nvPr/>
        </p:nvSpPr>
        <p:spPr>
          <a:xfrm>
            <a:off x="1306249" y="4212584"/>
            <a:ext cx="4158462" cy="479728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>
            <a:noAutofit/>
          </a:bodyPr>
          <a:lstStyle/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Déséquilibres budgétaires : mise en relation en toute confidentialité avec l’association Crésus</a:t>
            </a:r>
          </a:p>
        </p:txBody>
      </p:sp>
      <p:sp>
        <p:nvSpPr>
          <p:cNvPr id="27" name="Organigramme : Extraire 26">
            <a:extLst>
              <a:ext uri="{FF2B5EF4-FFF2-40B4-BE49-F238E27FC236}">
                <a16:creationId xmlns:a16="http://schemas.microsoft.com/office/drawing/2014/main" id="{31F2FF35-80BA-4701-A881-3A2CB17276B7}"/>
              </a:ext>
            </a:extLst>
          </p:cNvPr>
          <p:cNvSpPr/>
          <p:nvPr/>
        </p:nvSpPr>
        <p:spPr>
          <a:xfrm rot="5400000">
            <a:off x="1471335" y="4389330"/>
            <a:ext cx="436350" cy="169613"/>
          </a:xfrm>
          <a:prstGeom prst="flowChartExtract">
            <a:avLst/>
          </a:prstGeom>
          <a:solidFill>
            <a:srgbClr val="92D050"/>
          </a:solidFill>
          <a:ln w="9525" cap="flat" cmpd="sng" algn="ctr">
            <a:solidFill>
              <a:srgbClr val="CCCDB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EE7F00"/>
              </a:solidFill>
              <a:effectLst/>
              <a:highlight>
                <a:srgbClr val="00FF00"/>
              </a:highlight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772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CD3D37-899C-46CD-A78F-219B36CF0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200" y="345460"/>
            <a:ext cx="7200000" cy="388441"/>
          </a:xfrm>
        </p:spPr>
        <p:txBody>
          <a:bodyPr>
            <a:noAutofit/>
          </a:bodyPr>
          <a:lstStyle/>
          <a:p>
            <a:r>
              <a:rPr lang="fr-FR" sz="2400" dirty="0"/>
              <a:t>Zoom sur l’action sociale d’AGRICA Prévoyance</a:t>
            </a:r>
            <a:br>
              <a:rPr lang="fr-FR" sz="2200" dirty="0">
                <a:latin typeface="+mj-lt"/>
              </a:rPr>
            </a:br>
            <a:endParaRPr lang="fr-FR" sz="2200" dirty="0">
              <a:solidFill>
                <a:srgbClr val="DEDC00"/>
              </a:solidFill>
              <a:latin typeface="+mj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21C7998-C4D1-44A3-9D90-36E80AAE0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7311" y="4908176"/>
            <a:ext cx="395333" cy="235324"/>
          </a:xfrm>
        </p:spPr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6D18D-CA1E-894E-BF76-41C8FBEBBCA6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0A2EC6-076F-4D77-91A7-E11F77C84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122" y="4144460"/>
            <a:ext cx="1798476" cy="719390"/>
          </a:xfrm>
          <a:prstGeom prst="rect">
            <a:avLst/>
          </a:prstGeom>
        </p:spPr>
      </p:pic>
      <p:sp>
        <p:nvSpPr>
          <p:cNvPr id="16" name="Espace réservé du texte 1">
            <a:extLst>
              <a:ext uri="{FF2B5EF4-FFF2-40B4-BE49-F238E27FC236}">
                <a16:creationId xmlns:a16="http://schemas.microsoft.com/office/drawing/2014/main" id="{8D43B654-539B-48B7-9DE1-87B20C4156AB}"/>
              </a:ext>
            </a:extLst>
          </p:cNvPr>
          <p:cNvSpPr txBox="1">
            <a:spLocks noChangeAspect="1"/>
          </p:cNvSpPr>
          <p:nvPr/>
        </p:nvSpPr>
        <p:spPr>
          <a:xfrm>
            <a:off x="1005603" y="811071"/>
            <a:ext cx="5076564" cy="1326311"/>
          </a:xfrm>
          <a:prstGeom prst="rect">
            <a:avLst/>
          </a:prstGeom>
          <a:ln>
            <a:noFill/>
          </a:ln>
        </p:spPr>
        <p:txBody>
          <a:bodyPr vert="horz" lIns="0" tIns="27000" rIns="0" bIns="27000" rtlCol="0">
            <a:noAutofit/>
          </a:bodyPr>
          <a:lstStyle>
            <a:lvl1pPr marL="723900" indent="-723900" algn="l" defTabSz="914400" rtl="0" eaLnBrk="1" latinLnBrk="0" hangingPunct="1">
              <a:spcBef>
                <a:spcPct val="20000"/>
              </a:spcBef>
              <a:buSzPct val="150000"/>
              <a:buFontTx/>
              <a:buBlip>
                <a:blip r:embed="rId4"/>
              </a:buBlip>
              <a:defRPr sz="1300" b="1" kern="1200" baseline="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defRPr>
            </a:lvl1pPr>
            <a:lvl2pPr marL="485775" indent="-298450" algn="l" defTabSz="914400" rtl="0" eaLnBrk="1" latinLnBrk="0" hangingPunct="1">
              <a:spcBef>
                <a:spcPct val="20000"/>
              </a:spcBef>
              <a:buClr>
                <a:srgbClr val="005DA8"/>
              </a:buClr>
              <a:buSzPct val="150000"/>
              <a:buFont typeface="Garamond" panose="02020404030301010803" pitchFamily="18" charset="0"/>
              <a:buChar char="●"/>
              <a:defRPr sz="1200" b="1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628650" indent="-266700" algn="l" defTabSz="914400" rtl="0" eaLnBrk="1" latinLnBrk="0" hangingPunct="1">
              <a:spcBef>
                <a:spcPct val="20000"/>
              </a:spcBef>
              <a:buClr>
                <a:srgbClr val="A2A387"/>
              </a:buClr>
              <a:buFont typeface="Wingdings" panose="05000000000000000000" pitchFamily="2" charset="2"/>
              <a:buChar char="è"/>
              <a:tabLst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825500" indent="-177800" algn="l" defTabSz="809625" rtl="0" eaLnBrk="1" latinLnBrk="0" hangingPunct="1">
              <a:spcBef>
                <a:spcPct val="20000"/>
              </a:spcBef>
              <a:buClr>
                <a:srgbClr val="A2A387"/>
              </a:buClr>
              <a:buFont typeface="Arial" panose="020B0604020202020204" pitchFamily="34" charset="0"/>
              <a:buChar char="•"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46200" indent="-177800" algn="l" defTabSz="914400" rtl="0" eaLnBrk="1" latinLnBrk="0" hangingPunct="1">
              <a:spcBef>
                <a:spcPct val="20000"/>
              </a:spcBef>
              <a:buClr>
                <a:srgbClr val="A2A387"/>
              </a:buClr>
              <a:buFont typeface="Wingdings" panose="05000000000000000000" pitchFamily="2" charset="2"/>
              <a:buChar char="§"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Accompagnement des familles touchées par le handicap…</a:t>
            </a:r>
          </a:p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5DA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Quelques exemples</a:t>
            </a:r>
          </a:p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5DA8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sym typeface="Wingdings" panose="05000000000000000000" pitchFamily="2" charset="2"/>
            </a:endParaRPr>
          </a:p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Maintien dans l’emploi: adaptation du poste, aide à la mobilité…</a:t>
            </a:r>
          </a:p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Participation aux frais d’équipement et d’adaptation du logement, ou du véhicule</a:t>
            </a:r>
          </a:p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Financement d’aides à domicile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4D50032-8739-409A-B0C8-E08EC0012E78}"/>
              </a:ext>
            </a:extLst>
          </p:cNvPr>
          <p:cNvSpPr txBox="1"/>
          <p:nvPr/>
        </p:nvSpPr>
        <p:spPr>
          <a:xfrm>
            <a:off x="2315642" y="2414804"/>
            <a:ext cx="6526767" cy="479728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>
            <a:noAutofit/>
          </a:bodyPr>
          <a:lstStyle/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Accès facilité à des établissements spécialisés ou à des services contribuant à l’inclusion et l’autonomie des personnes en situation de handicap</a:t>
            </a:r>
          </a:p>
        </p:txBody>
      </p:sp>
      <p:sp>
        <p:nvSpPr>
          <p:cNvPr id="18" name="Espace réservé du texte 1">
            <a:extLst>
              <a:ext uri="{FF2B5EF4-FFF2-40B4-BE49-F238E27FC236}">
                <a16:creationId xmlns:a16="http://schemas.microsoft.com/office/drawing/2014/main" id="{CC44B4EB-2780-40EA-994F-0AFA644A53AD}"/>
              </a:ext>
            </a:extLst>
          </p:cNvPr>
          <p:cNvSpPr txBox="1">
            <a:spLocks noChangeAspect="1"/>
          </p:cNvSpPr>
          <p:nvPr/>
        </p:nvSpPr>
        <p:spPr>
          <a:xfrm>
            <a:off x="218853" y="3056725"/>
            <a:ext cx="5992051" cy="1326311"/>
          </a:xfrm>
          <a:prstGeom prst="rect">
            <a:avLst/>
          </a:prstGeom>
          <a:ln>
            <a:noFill/>
          </a:ln>
        </p:spPr>
        <p:txBody>
          <a:bodyPr vert="horz" lIns="0" tIns="27000" rIns="0" bIns="27000" rtlCol="0">
            <a:noAutofit/>
          </a:bodyPr>
          <a:lstStyle>
            <a:lvl1pPr marL="723900" indent="-723900" algn="l" defTabSz="914400" rtl="0" eaLnBrk="1" latinLnBrk="0" hangingPunct="1">
              <a:spcBef>
                <a:spcPct val="20000"/>
              </a:spcBef>
              <a:buSzPct val="150000"/>
              <a:buFontTx/>
              <a:buBlip>
                <a:blip r:embed="rId4"/>
              </a:buBlip>
              <a:defRPr sz="1300" b="1" kern="1200" baseline="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defRPr>
            </a:lvl1pPr>
            <a:lvl2pPr marL="485775" indent="-298450" algn="l" defTabSz="914400" rtl="0" eaLnBrk="1" latinLnBrk="0" hangingPunct="1">
              <a:spcBef>
                <a:spcPct val="20000"/>
              </a:spcBef>
              <a:buClr>
                <a:srgbClr val="005DA8"/>
              </a:buClr>
              <a:buSzPct val="150000"/>
              <a:buFont typeface="Garamond" panose="02020404030301010803" pitchFamily="18" charset="0"/>
              <a:buChar char="●"/>
              <a:defRPr sz="1200" b="1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628650" indent="-266700" algn="l" defTabSz="914400" rtl="0" eaLnBrk="1" latinLnBrk="0" hangingPunct="1">
              <a:spcBef>
                <a:spcPct val="20000"/>
              </a:spcBef>
              <a:buClr>
                <a:srgbClr val="A2A387"/>
              </a:buClr>
              <a:buFont typeface="Wingdings" panose="05000000000000000000" pitchFamily="2" charset="2"/>
              <a:buChar char="è"/>
              <a:tabLst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825500" indent="-177800" algn="l" defTabSz="809625" rtl="0" eaLnBrk="1" latinLnBrk="0" hangingPunct="1">
              <a:spcBef>
                <a:spcPct val="20000"/>
              </a:spcBef>
              <a:buClr>
                <a:srgbClr val="A2A387"/>
              </a:buClr>
              <a:buFont typeface="Arial" panose="020B0604020202020204" pitchFamily="34" charset="0"/>
              <a:buChar char="•"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46200" indent="-177800" algn="l" defTabSz="914400" rtl="0" eaLnBrk="1" latinLnBrk="0" hangingPunct="1">
              <a:spcBef>
                <a:spcPct val="20000"/>
              </a:spcBef>
              <a:buClr>
                <a:srgbClr val="A2A387"/>
              </a:buClr>
              <a:buFont typeface="Wingdings" panose="05000000000000000000" pitchFamily="2" charset="2"/>
              <a:buChar char="§"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Favoriser le retour à une vie active après un arrêt de travail de longue durée…</a:t>
            </a:r>
          </a:p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Dispositif d’accompagnement au retour à l’emploi avec réadaptation à l’activité professionnelle pour les salariés en arrêt de plus de 3 mois </a:t>
            </a:r>
          </a:p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E999D3-72D6-4417-90A8-21E170C69DAE}"/>
              </a:ext>
            </a:extLst>
          </p:cNvPr>
          <p:cNvSpPr/>
          <p:nvPr/>
        </p:nvSpPr>
        <p:spPr>
          <a:xfrm>
            <a:off x="182042" y="4280089"/>
            <a:ext cx="5254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5781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Approche couvrant les champs physique, psychologique et social</a:t>
            </a:r>
          </a:p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" name="Organigramme : Extraire 19">
            <a:extLst>
              <a:ext uri="{FF2B5EF4-FFF2-40B4-BE49-F238E27FC236}">
                <a16:creationId xmlns:a16="http://schemas.microsoft.com/office/drawing/2014/main" id="{D3D1ED2D-6DC2-4AB5-A024-BC6071C9B4EA}"/>
              </a:ext>
            </a:extLst>
          </p:cNvPr>
          <p:cNvSpPr/>
          <p:nvPr/>
        </p:nvSpPr>
        <p:spPr>
          <a:xfrm rot="5400000">
            <a:off x="2311748" y="2532304"/>
            <a:ext cx="436350" cy="169613"/>
          </a:xfrm>
          <a:prstGeom prst="flowChartExtract">
            <a:avLst/>
          </a:prstGeom>
          <a:solidFill>
            <a:srgbClr val="92D050"/>
          </a:solidFill>
          <a:ln w="9525" cap="flat" cmpd="sng" algn="ctr">
            <a:solidFill>
              <a:srgbClr val="CCCDB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25" b="0" i="0" u="none" strike="noStrike" kern="0" cap="none" spc="0" normalizeH="0" baseline="0" noProof="0" dirty="0">
              <a:ln>
                <a:noFill/>
              </a:ln>
              <a:solidFill>
                <a:srgbClr val="EE7F00"/>
              </a:solidFill>
              <a:effectLst/>
              <a:highlight>
                <a:srgbClr val="005DA8"/>
              </a:highlight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8A3E586-2C2F-497B-994A-5E4E863A7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" y="4220843"/>
            <a:ext cx="242337" cy="5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02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722664" y="600103"/>
            <a:ext cx="58736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925706" y="2571750"/>
            <a:ext cx="4698859" cy="216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7000" tIns="27000" rIns="27000" bIns="27000">
            <a:spAutoFit/>
          </a:bodyPr>
          <a:lstStyle/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Pct val="150000"/>
              <a:buFont typeface="Arial" pitchFamily="34" charset="0"/>
              <a:buChar char="•"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62626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2EB016-EC3B-483F-9BB1-A5AE73617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463" y="2990672"/>
            <a:ext cx="621846" cy="7727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778B74-CB1E-4C09-93CF-2C9521258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4565" y="1381779"/>
            <a:ext cx="617273" cy="786452"/>
          </a:xfrm>
          <a:prstGeom prst="rect">
            <a:avLst/>
          </a:prstGeom>
        </p:spPr>
      </p:pic>
      <p:sp>
        <p:nvSpPr>
          <p:cNvPr id="14" name="Espace réservé du texte 1">
            <a:extLst>
              <a:ext uri="{FF2B5EF4-FFF2-40B4-BE49-F238E27FC236}">
                <a16:creationId xmlns:a16="http://schemas.microsoft.com/office/drawing/2014/main" id="{97DBCFA2-C249-4E51-924E-117ADD76727C}"/>
              </a:ext>
            </a:extLst>
          </p:cNvPr>
          <p:cNvSpPr txBox="1">
            <a:spLocks noChangeAspect="1"/>
          </p:cNvSpPr>
          <p:nvPr/>
        </p:nvSpPr>
        <p:spPr>
          <a:xfrm>
            <a:off x="-370858" y="4543397"/>
            <a:ext cx="9304465" cy="540667"/>
          </a:xfrm>
          <a:prstGeom prst="rect">
            <a:avLst/>
          </a:prstGeom>
          <a:ln>
            <a:noFill/>
          </a:ln>
        </p:spPr>
        <p:txBody>
          <a:bodyPr vert="horz" lIns="0" tIns="27000" rIns="0" bIns="27000" rtlCol="0">
            <a:noAutofit/>
          </a:bodyPr>
          <a:lstStyle>
            <a:lvl1pPr marL="723900" indent="-723900" algn="l" defTabSz="914400" rtl="0" eaLnBrk="1" latinLnBrk="0" hangingPunct="1">
              <a:spcBef>
                <a:spcPct val="20000"/>
              </a:spcBef>
              <a:buSzPct val="150000"/>
              <a:buFontTx/>
              <a:buBlip>
                <a:blip r:embed="rId4"/>
              </a:buBlip>
              <a:defRPr sz="1300" b="1" kern="1200" baseline="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defRPr>
            </a:lvl1pPr>
            <a:lvl2pPr marL="485775" indent="-298450" algn="l" defTabSz="914400" rtl="0" eaLnBrk="1" latinLnBrk="0" hangingPunct="1">
              <a:spcBef>
                <a:spcPct val="20000"/>
              </a:spcBef>
              <a:buClr>
                <a:srgbClr val="005DA8"/>
              </a:buClr>
              <a:buSzPct val="150000"/>
              <a:buFont typeface="Garamond" panose="02020404030301010803" pitchFamily="18" charset="0"/>
              <a:buChar char="●"/>
              <a:defRPr sz="1200" b="1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628650" indent="-266700" algn="l" defTabSz="914400" rtl="0" eaLnBrk="1" latinLnBrk="0" hangingPunct="1">
              <a:spcBef>
                <a:spcPct val="20000"/>
              </a:spcBef>
              <a:buClr>
                <a:srgbClr val="A2A387"/>
              </a:buClr>
              <a:buFont typeface="Wingdings" panose="05000000000000000000" pitchFamily="2" charset="2"/>
              <a:buChar char="è"/>
              <a:tabLst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825500" indent="-177800" algn="l" defTabSz="809625" rtl="0" eaLnBrk="1" latinLnBrk="0" hangingPunct="1">
              <a:spcBef>
                <a:spcPct val="20000"/>
              </a:spcBef>
              <a:buClr>
                <a:srgbClr val="A2A387"/>
              </a:buClr>
              <a:buFont typeface="Arial" panose="020B0604020202020204" pitchFamily="34" charset="0"/>
              <a:buChar char="•"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46200" indent="-177800" algn="l" defTabSz="914400" rtl="0" eaLnBrk="1" latinLnBrk="0" hangingPunct="1">
              <a:spcBef>
                <a:spcPct val="20000"/>
              </a:spcBef>
              <a:buClr>
                <a:srgbClr val="A2A387"/>
              </a:buClr>
              <a:buFont typeface="Wingdings" panose="05000000000000000000" pitchFamily="2" charset="2"/>
              <a:buChar char="§"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5781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75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Verdana" panose="020B0604030504040204" pitchFamily="34" charset="0"/>
                <a:cs typeface="+mn-cs"/>
                <a:sym typeface="Wingdings" panose="05000000000000000000" pitchFamily="2" charset="2"/>
              </a:rPr>
              <a:t>* La plupart des aides financières individuelles du « socle social institutionnel » sont soumises à condition de ressources, sauf situation sociale dégradée permettant un examen dérogatoire en commission sociale paritaire de l’Institution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6074C797-12CC-475C-BC02-EADAB88BA4A6}"/>
              </a:ext>
            </a:extLst>
          </p:cNvPr>
          <p:cNvSpPr txBox="1">
            <a:spLocks/>
          </p:cNvSpPr>
          <p:nvPr/>
        </p:nvSpPr>
        <p:spPr>
          <a:xfrm>
            <a:off x="1659249" y="192227"/>
            <a:ext cx="7200000" cy="38844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2F3F9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Zoom sur l’action sociale d’AGRICA Prévoyance</a:t>
            </a:r>
            <a:b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2F3F92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</a:b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srgbClr val="DEDC00"/>
              </a:solidFill>
              <a:effectLst/>
              <a:uLnTx/>
              <a:uFillTx/>
              <a:latin typeface="Arial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6" name="Diagramme 15">
            <a:extLst>
              <a:ext uri="{FF2B5EF4-FFF2-40B4-BE49-F238E27FC236}">
                <a16:creationId xmlns:a16="http://schemas.microsoft.com/office/drawing/2014/main" id="{CD86302F-D3CA-4F8D-8615-502AAEE768AF}"/>
              </a:ext>
            </a:extLst>
          </p:cNvPr>
          <p:cNvGraphicFramePr/>
          <p:nvPr/>
        </p:nvGraphicFramePr>
        <p:xfrm>
          <a:off x="3577251" y="2168231"/>
          <a:ext cx="5070763" cy="2254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7" name="Espace réservé du contenu 7">
            <a:extLst>
              <a:ext uri="{FF2B5EF4-FFF2-40B4-BE49-F238E27FC236}">
                <a16:creationId xmlns:a16="http://schemas.microsoft.com/office/drawing/2014/main" id="{8ED8DDFE-650D-4E64-AC13-90138D1D2F8E}"/>
              </a:ext>
            </a:extLst>
          </p:cNvPr>
          <p:cNvGraphicFramePr>
            <a:graphicFrameLocks/>
          </p:cNvGraphicFramePr>
          <p:nvPr/>
        </p:nvGraphicFramePr>
        <p:xfrm>
          <a:off x="0" y="662758"/>
          <a:ext cx="5600700" cy="2440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A2115C3F-2697-42A6-8F6C-53CA65AE1697}"/>
              </a:ext>
            </a:extLst>
          </p:cNvPr>
          <p:cNvSpPr txBox="1">
            <a:spLocks/>
          </p:cNvSpPr>
          <p:nvPr/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6D18D-CA1E-894E-BF76-41C8FBEBBCA6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02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22664" y="339962"/>
            <a:ext cx="5698672" cy="368153"/>
          </a:xfrm>
        </p:spPr>
        <p:txBody>
          <a:bodyPr>
            <a:normAutofit fontScale="90000"/>
          </a:bodyPr>
          <a:lstStyle/>
          <a:p>
            <a:r>
              <a:rPr lang="fr-FR" dirty="0"/>
              <a:t>Et pour solliciter l’Action Sociale d’AGRICA Prévoyance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925706" y="2571750"/>
            <a:ext cx="4698859" cy="216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7000" tIns="27000" rIns="27000" bIns="27000">
            <a:spAutoFit/>
          </a:bodyPr>
          <a:lstStyle/>
          <a:p>
            <a:pPr marL="803672" marR="0" lvl="1" indent="-267891" algn="l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Pct val="150000"/>
              <a:buFont typeface="Arial" pitchFamily="34" charset="0"/>
              <a:buChar char="•"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62626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143000" y="894617"/>
            <a:ext cx="6615354" cy="754283"/>
          </a:xfrm>
          <a:prstGeom prst="rect">
            <a:avLst/>
          </a:prstGeom>
          <a:ln>
            <a:noFill/>
          </a:ln>
        </p:spPr>
        <p:txBody>
          <a:bodyPr vert="horz" wrap="square" lIns="68580" tIns="34290" rIns="68580" bIns="34290" rtlCol="0">
            <a:noAutofit/>
          </a:bodyPr>
          <a:lstStyle/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Une interlocution facilitée et personnalisée…avec le Laboratoire d’innovation sociale d’AGRICA PRÉVOYANCE (LISA) qui vous accompagne au quotidien </a:t>
            </a:r>
          </a:p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535781" marR="0" lvl="0" indent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5DA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Espace réservé du texte 1">
            <a:extLst>
              <a:ext uri="{FF2B5EF4-FFF2-40B4-BE49-F238E27FC236}">
                <a16:creationId xmlns:a16="http://schemas.microsoft.com/office/drawing/2014/main" id="{430668E2-C92E-4860-82D0-1C033D76306E}"/>
              </a:ext>
            </a:extLst>
          </p:cNvPr>
          <p:cNvSpPr txBox="1">
            <a:spLocks noChangeAspect="1"/>
          </p:cNvSpPr>
          <p:nvPr/>
        </p:nvSpPr>
        <p:spPr>
          <a:xfrm>
            <a:off x="0" y="1732276"/>
            <a:ext cx="5886654" cy="3071262"/>
          </a:xfrm>
          <a:prstGeom prst="rect">
            <a:avLst/>
          </a:prstGeom>
          <a:ln>
            <a:noFill/>
          </a:ln>
        </p:spPr>
        <p:txBody>
          <a:bodyPr vert="horz" lIns="0" tIns="27000" rIns="0" bIns="27000" rtlCol="0">
            <a:noAutofit/>
          </a:bodyPr>
          <a:lstStyle>
            <a:lvl1pPr marL="723900" indent="-723900" algn="l" defTabSz="914400" rtl="0" eaLnBrk="1" latinLnBrk="0" hangingPunct="1">
              <a:spcBef>
                <a:spcPct val="20000"/>
              </a:spcBef>
              <a:buSzPct val="150000"/>
              <a:buFontTx/>
              <a:buBlip>
                <a:blip r:embed="rId2"/>
              </a:buBlip>
              <a:defRPr sz="1300" b="1" kern="1200" baseline="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defRPr>
            </a:lvl1pPr>
            <a:lvl2pPr marL="485775" indent="-298450" algn="l" defTabSz="914400" rtl="0" eaLnBrk="1" latinLnBrk="0" hangingPunct="1">
              <a:spcBef>
                <a:spcPct val="20000"/>
              </a:spcBef>
              <a:buClr>
                <a:srgbClr val="005DA8"/>
              </a:buClr>
              <a:buSzPct val="150000"/>
              <a:buFont typeface="Garamond" panose="02020404030301010803" pitchFamily="18" charset="0"/>
              <a:buChar char="●"/>
              <a:defRPr sz="1200" b="1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628650" indent="-266700" algn="l" defTabSz="914400" rtl="0" eaLnBrk="1" latinLnBrk="0" hangingPunct="1">
              <a:spcBef>
                <a:spcPct val="20000"/>
              </a:spcBef>
              <a:buClr>
                <a:srgbClr val="A2A387"/>
              </a:buClr>
              <a:buFont typeface="Wingdings" panose="05000000000000000000" pitchFamily="2" charset="2"/>
              <a:buChar char="è"/>
              <a:tabLst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825500" indent="-177800" algn="l" defTabSz="809625" rtl="0" eaLnBrk="1" latinLnBrk="0" hangingPunct="1">
              <a:spcBef>
                <a:spcPct val="20000"/>
              </a:spcBef>
              <a:buClr>
                <a:srgbClr val="A2A387"/>
              </a:buClr>
              <a:buFont typeface="Arial" panose="020B0604020202020204" pitchFamily="34" charset="0"/>
              <a:buChar char="•"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46200" indent="-177800" algn="l" defTabSz="914400" rtl="0" eaLnBrk="1" latinLnBrk="0" hangingPunct="1">
              <a:spcBef>
                <a:spcPct val="20000"/>
              </a:spcBef>
              <a:buClr>
                <a:srgbClr val="A2A387"/>
              </a:buClr>
              <a:buFont typeface="Wingdings" panose="05000000000000000000" pitchFamily="2" charset="2"/>
              <a:buChar char="§"/>
              <a:defRPr sz="1000" kern="1200">
                <a:solidFill>
                  <a:srgbClr val="005D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5781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Un formulaire dédié envoyé après échange téléphonique avec l’équipe d’action sociale en composant le N° ci-dessous…..ou téléchargeable sur le site internet d’AGRICA</a:t>
            </a:r>
          </a:p>
          <a:p>
            <a:pPr marL="535781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sym typeface="Wingdings" panose="05000000000000000000" pitchFamily="2" charset="2"/>
            </a:endParaRPr>
          </a:p>
          <a:p>
            <a:pPr marL="803672" marR="0" lvl="1" indent="-267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Possiblement téléchargeable via l’intranet de l’entreprise ou disponible par envoi digital après sollicitation sur boîte mail ou par contact téléphonique </a:t>
            </a:r>
          </a:p>
          <a:p>
            <a:pPr marL="803672" marR="0" lvl="1" indent="-267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803672" marR="0" lvl="1" indent="-267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Un numéro vert dédié joignable du lundi au vendredi de 9h à 12h et de 14h à 17h</a:t>
            </a:r>
          </a:p>
          <a:p>
            <a:pPr marL="803672" marR="0" lvl="1" indent="-267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35781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Garamond" panose="02020404030301010803" pitchFamily="18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803672" marR="0" lvl="1" indent="-267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Une adresse mail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actionsocialeprevoyance@groupagrica.com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803672" marR="0" lvl="1" indent="-267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803672" marR="0" lvl="1" indent="-267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Un site pour retrouver les différents dispositifs proposés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www.groupagrica.com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803672" marR="0" lvl="1" indent="-267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803672" marR="0" lvl="1" indent="-267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A8"/>
              </a:buClr>
              <a:buSzPct val="150000"/>
              <a:buFont typeface="Arial" pitchFamily="34" charset="0"/>
              <a:buChar char="•"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23900" marR="0" lvl="0" indent="-723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50000"/>
              <a:buFontTx/>
              <a:buBlip>
                <a:blip r:embed="rId2"/>
              </a:buBlip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5DA8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sym typeface="Wingdings" panose="05000000000000000000" pitchFamily="2" charset="2"/>
            </a:endParaRPr>
          </a:p>
          <a:p>
            <a:pPr marL="723900" marR="0" lvl="0" indent="-723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50000"/>
              <a:buFontTx/>
              <a:buBlip>
                <a:blip r:embed="rId2"/>
              </a:buBlip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5DA8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sym typeface="Wingdings" panose="05000000000000000000" pitchFamily="2" charset="2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28FBFBE-E5ED-44F7-846A-152176BB2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6759" y="3533181"/>
            <a:ext cx="1944216" cy="26251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3422EB-22E6-4B1F-9FD3-A42A204EAD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95362">
            <a:off x="6194776" y="1731845"/>
            <a:ext cx="2284827" cy="2831623"/>
          </a:xfrm>
          <a:prstGeom prst="rect">
            <a:avLst/>
          </a:prstGeom>
        </p:spPr>
      </p:pic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271584AD-1B0F-431F-B070-BF4774304C67}"/>
              </a:ext>
            </a:extLst>
          </p:cNvPr>
          <p:cNvSpPr txBox="1">
            <a:spLocks/>
          </p:cNvSpPr>
          <p:nvPr/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6D18D-CA1E-894E-BF76-41C8FBEBBCA6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50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28E755A-DE0B-1C4B-B06D-6F38AF9BF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689" y="1157931"/>
            <a:ext cx="5948146" cy="1807030"/>
          </a:xfrm>
        </p:spPr>
        <p:txBody>
          <a:bodyPr>
            <a:noAutofit/>
          </a:bodyPr>
          <a:lstStyle/>
          <a:p>
            <a:pPr algn="ctr"/>
            <a:br>
              <a:rPr lang="fr-FR" sz="2400" dirty="0"/>
            </a:br>
            <a:br>
              <a:rPr lang="fr-FR" sz="2400" dirty="0"/>
            </a:b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La prévention</a:t>
            </a:r>
            <a:endParaRPr lang="en-GB" sz="2000" i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9E9424-BB23-40DF-940B-664E0A1209EA}"/>
              </a:ext>
            </a:extLst>
          </p:cNvPr>
          <p:cNvSpPr/>
          <p:nvPr/>
        </p:nvSpPr>
        <p:spPr>
          <a:xfrm>
            <a:off x="316089" y="4459111"/>
            <a:ext cx="2178755" cy="462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C7C940-B189-46E0-BDEA-350953895A1B}"/>
              </a:ext>
            </a:extLst>
          </p:cNvPr>
          <p:cNvSpPr/>
          <p:nvPr/>
        </p:nvSpPr>
        <p:spPr>
          <a:xfrm>
            <a:off x="4775200" y="4505232"/>
            <a:ext cx="1603022" cy="462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9BC8CA-1D39-F0FC-CDAC-F1F2FD4F9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809" y="164709"/>
            <a:ext cx="1592735" cy="183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16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96825B-A5DF-4947-99B8-86DC778E4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53" y="480060"/>
            <a:ext cx="2800511" cy="26746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spcAft>
                <a:spcPts val="0"/>
              </a:spcAft>
            </a:pPr>
            <a:r>
              <a:rPr lang="en-US" sz="3800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+mj-cs"/>
              </a:rPr>
              <a:t>La prévention l’affaire de tous !</a:t>
            </a:r>
            <a:endParaRPr lang="en-US" sz="3800" dirty="0">
              <a:solidFill>
                <a:schemeClr val="accent6">
                  <a:lumMod val="50000"/>
                </a:schemeClr>
              </a:solidFill>
              <a:latin typeface="+mj-lt"/>
              <a:cs typeface="+mj-cs"/>
            </a:endParaRPr>
          </a:p>
        </p:txBody>
      </p:sp>
      <p:sp>
        <p:nvSpPr>
          <p:cNvPr id="3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753" y="3306950"/>
            <a:ext cx="2606040" cy="13716"/>
          </a:xfrm>
          <a:custGeom>
            <a:avLst/>
            <a:gdLst>
              <a:gd name="connsiteX0" fmla="*/ 0 w 2606040"/>
              <a:gd name="connsiteY0" fmla="*/ 0 h 13716"/>
              <a:gd name="connsiteX1" fmla="*/ 625450 w 2606040"/>
              <a:gd name="connsiteY1" fmla="*/ 0 h 13716"/>
              <a:gd name="connsiteX2" fmla="*/ 1224839 w 2606040"/>
              <a:gd name="connsiteY2" fmla="*/ 0 h 13716"/>
              <a:gd name="connsiteX3" fmla="*/ 1824228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02409 w 2606040"/>
              <a:gd name="connsiteY6" fmla="*/ 13716 h 13716"/>
              <a:gd name="connsiteX7" fmla="*/ 1276960 w 2606040"/>
              <a:gd name="connsiteY7" fmla="*/ 13716 h 13716"/>
              <a:gd name="connsiteX8" fmla="*/ 67757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  <a:gd name="connsiteX0" fmla="*/ 0 w 2606040"/>
              <a:gd name="connsiteY0" fmla="*/ 0 h 13716"/>
              <a:gd name="connsiteX1" fmla="*/ 599389 w 2606040"/>
              <a:gd name="connsiteY1" fmla="*/ 0 h 13716"/>
              <a:gd name="connsiteX2" fmla="*/ 1303020 w 2606040"/>
              <a:gd name="connsiteY2" fmla="*/ 0 h 13716"/>
              <a:gd name="connsiteX3" fmla="*/ 1876349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80590 w 2606040"/>
              <a:gd name="connsiteY6" fmla="*/ 13716 h 13716"/>
              <a:gd name="connsiteX7" fmla="*/ 1276960 w 2606040"/>
              <a:gd name="connsiteY7" fmla="*/ 13716 h 13716"/>
              <a:gd name="connsiteX8" fmla="*/ 65151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3716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5838" y="5689"/>
                  <a:pt x="2605775" y="8075"/>
                  <a:pt x="2606040" y="13716"/>
                </a:cubicBezTo>
                <a:cubicBezTo>
                  <a:pt x="2260204" y="24770"/>
                  <a:pt x="2175708" y="1042"/>
                  <a:pt x="1902409" y="13716"/>
                </a:cubicBezTo>
                <a:cubicBezTo>
                  <a:pt x="1638502" y="36492"/>
                  <a:pt x="1460923" y="-20841"/>
                  <a:pt x="1276960" y="13716"/>
                </a:cubicBezTo>
                <a:cubicBezTo>
                  <a:pt x="1057717" y="9789"/>
                  <a:pt x="867956" y="-2252"/>
                  <a:pt x="677570" y="13716"/>
                </a:cubicBezTo>
                <a:cubicBezTo>
                  <a:pt x="457951" y="28801"/>
                  <a:pt x="189752" y="50816"/>
                  <a:pt x="0" y="13716"/>
                </a:cubicBezTo>
                <a:cubicBezTo>
                  <a:pt x="468" y="10483"/>
                  <a:pt x="836" y="5117"/>
                  <a:pt x="0" y="0"/>
                </a:cubicBezTo>
                <a:close/>
              </a:path>
              <a:path w="2606040" h="13716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7080" y="4836"/>
                  <a:pt x="2606317" y="7740"/>
                  <a:pt x="2606040" y="13716"/>
                </a:cubicBezTo>
                <a:cubicBezTo>
                  <a:pt x="2347059" y="-1948"/>
                  <a:pt x="2192004" y="4234"/>
                  <a:pt x="1980590" y="13716"/>
                </a:cubicBezTo>
                <a:cubicBezTo>
                  <a:pt x="1783984" y="-14317"/>
                  <a:pt x="1487673" y="41336"/>
                  <a:pt x="1276960" y="13716"/>
                </a:cubicBezTo>
                <a:cubicBezTo>
                  <a:pt x="1087111" y="-41823"/>
                  <a:pt x="879204" y="42195"/>
                  <a:pt x="651510" y="13716"/>
                </a:cubicBezTo>
                <a:cubicBezTo>
                  <a:pt x="430798" y="-32336"/>
                  <a:pt x="132889" y="-38039"/>
                  <a:pt x="0" y="13716"/>
                </a:cubicBezTo>
                <a:cubicBezTo>
                  <a:pt x="1109" y="8984"/>
                  <a:pt x="330" y="5748"/>
                  <a:pt x="0" y="0"/>
                </a:cubicBezTo>
                <a:close/>
              </a:path>
              <a:path w="2606040" h="13716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5859" y="5467"/>
                  <a:pt x="2605677" y="7416"/>
                  <a:pt x="2606040" y="13716"/>
                </a:cubicBezTo>
                <a:cubicBezTo>
                  <a:pt x="2234648" y="22404"/>
                  <a:pt x="2180202" y="-14933"/>
                  <a:pt x="1902409" y="13716"/>
                </a:cubicBezTo>
                <a:cubicBezTo>
                  <a:pt x="1635562" y="42622"/>
                  <a:pt x="1477339" y="222"/>
                  <a:pt x="1276960" y="13716"/>
                </a:cubicBezTo>
                <a:cubicBezTo>
                  <a:pt x="1058094" y="62350"/>
                  <a:pt x="904206" y="-25208"/>
                  <a:pt x="677570" y="13716"/>
                </a:cubicBezTo>
                <a:cubicBezTo>
                  <a:pt x="485746" y="10141"/>
                  <a:pt x="195925" y="28433"/>
                  <a:pt x="0" y="13716"/>
                </a:cubicBezTo>
                <a:cubicBezTo>
                  <a:pt x="406" y="10107"/>
                  <a:pt x="891" y="450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3716"/>
                      <a:gd name="connsiteX1" fmla="*/ 625450 w 2606040"/>
                      <a:gd name="connsiteY1" fmla="*/ 0 h 13716"/>
                      <a:gd name="connsiteX2" fmla="*/ 1224839 w 2606040"/>
                      <a:gd name="connsiteY2" fmla="*/ 0 h 13716"/>
                      <a:gd name="connsiteX3" fmla="*/ 1824228 w 2606040"/>
                      <a:gd name="connsiteY3" fmla="*/ 0 h 13716"/>
                      <a:gd name="connsiteX4" fmla="*/ 2606040 w 2606040"/>
                      <a:gd name="connsiteY4" fmla="*/ 0 h 13716"/>
                      <a:gd name="connsiteX5" fmla="*/ 2606040 w 2606040"/>
                      <a:gd name="connsiteY5" fmla="*/ 13716 h 13716"/>
                      <a:gd name="connsiteX6" fmla="*/ 1902409 w 2606040"/>
                      <a:gd name="connsiteY6" fmla="*/ 13716 h 13716"/>
                      <a:gd name="connsiteX7" fmla="*/ 1276960 w 2606040"/>
                      <a:gd name="connsiteY7" fmla="*/ 13716 h 13716"/>
                      <a:gd name="connsiteX8" fmla="*/ 677570 w 2606040"/>
                      <a:gd name="connsiteY8" fmla="*/ 13716 h 13716"/>
                      <a:gd name="connsiteX9" fmla="*/ 0 w 2606040"/>
                      <a:gd name="connsiteY9" fmla="*/ 13716 h 13716"/>
                      <a:gd name="connsiteX10" fmla="*/ 0 w 2606040"/>
                      <a:gd name="connsiteY10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3716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690" y="5728"/>
                          <a:pt x="2605650" y="7624"/>
                          <a:pt x="2606040" y="13716"/>
                        </a:cubicBezTo>
                        <a:cubicBezTo>
                          <a:pt x="2256758" y="26838"/>
                          <a:pt x="2173673" y="-17450"/>
                          <a:pt x="1902409" y="13716"/>
                        </a:cubicBezTo>
                        <a:cubicBezTo>
                          <a:pt x="1631145" y="44882"/>
                          <a:pt x="1461378" y="894"/>
                          <a:pt x="1276960" y="13716"/>
                        </a:cubicBezTo>
                        <a:cubicBezTo>
                          <a:pt x="1092542" y="26538"/>
                          <a:pt x="890442" y="8641"/>
                          <a:pt x="677570" y="13716"/>
                        </a:cubicBezTo>
                        <a:cubicBezTo>
                          <a:pt x="464698" y="18792"/>
                          <a:pt x="187648" y="31265"/>
                          <a:pt x="0" y="13716"/>
                        </a:cubicBezTo>
                        <a:cubicBezTo>
                          <a:pt x="-302" y="10335"/>
                          <a:pt x="417" y="4724"/>
                          <a:pt x="0" y="0"/>
                        </a:cubicBezTo>
                        <a:close/>
                      </a:path>
                      <a:path w="2606040" h="13716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6569" y="5071"/>
                          <a:pt x="2606315" y="7437"/>
                          <a:pt x="2606040" y="13716"/>
                        </a:cubicBezTo>
                        <a:cubicBezTo>
                          <a:pt x="2393024" y="-2332"/>
                          <a:pt x="2191161" y="34687"/>
                          <a:pt x="1980590" y="13716"/>
                        </a:cubicBezTo>
                        <a:cubicBezTo>
                          <a:pt x="1770019" y="-7255"/>
                          <a:pt x="1476440" y="31542"/>
                          <a:pt x="1276960" y="13716"/>
                        </a:cubicBezTo>
                        <a:cubicBezTo>
                          <a:pt x="1077480" y="-4110"/>
                          <a:pt x="880988" y="37553"/>
                          <a:pt x="651510" y="13716"/>
                        </a:cubicBezTo>
                        <a:cubicBezTo>
                          <a:pt x="422032" y="-10121"/>
                          <a:pt x="130744" y="-6519"/>
                          <a:pt x="0" y="13716"/>
                        </a:cubicBezTo>
                        <a:cubicBezTo>
                          <a:pt x="198" y="8947"/>
                          <a:pt x="304" y="520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14C37C7-53B6-40E6-98EE-8FCB875DC4C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5" r="-3" b="-3"/>
          <a:stretch/>
        </p:blipFill>
        <p:spPr>
          <a:xfrm>
            <a:off x="4077837" y="3415240"/>
            <a:ext cx="1400532" cy="1299336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082AA7B-0709-439A-97F2-F5AD44DCC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0" y="4767262"/>
            <a:ext cx="5715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Aft>
                <a:spcPts val="600"/>
              </a:spcAft>
              <a:defRPr/>
            </a:pPr>
            <a:fld id="{1F76D18D-CA1E-894E-BF76-41C8FBEBBCA6}" type="slidenum">
              <a:rPr lang="en-US" sz="1200">
                <a:solidFill>
                  <a:srgbClr val="FFFFFF"/>
                </a:solidFill>
                <a:latin typeface="Calibri" panose="020F0502020204030204"/>
              </a:rPr>
              <a:pPr algn="r" defTabSz="914400">
                <a:lnSpc>
                  <a:spcPct val="90000"/>
                </a:lnSpc>
                <a:spcAft>
                  <a:spcPts val="600"/>
                </a:spcAft>
                <a:defRPr/>
              </a:pPr>
              <a:t>14</a:t>
            </a:fld>
            <a:endParaRPr lang="en-US" sz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0" name="Organigramme : Extraire 29">
            <a:extLst>
              <a:ext uri="{FF2B5EF4-FFF2-40B4-BE49-F238E27FC236}">
                <a16:creationId xmlns:a16="http://schemas.microsoft.com/office/drawing/2014/main" id="{DC14FE57-B392-4754-A391-3A513427A7EC}"/>
              </a:ext>
            </a:extLst>
          </p:cNvPr>
          <p:cNvSpPr/>
          <p:nvPr/>
        </p:nvSpPr>
        <p:spPr>
          <a:xfrm rot="10800000">
            <a:off x="5429366" y="2090143"/>
            <a:ext cx="2956222" cy="362217"/>
          </a:xfrm>
          <a:prstGeom prst="flowChartExtract">
            <a:avLst/>
          </a:prstGeom>
          <a:solidFill>
            <a:srgbClr val="DEDC00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6227E4C-718F-4BA8-A7F4-F6EF654CECF2}"/>
              </a:ext>
            </a:extLst>
          </p:cNvPr>
          <p:cNvSpPr txBox="1"/>
          <p:nvPr/>
        </p:nvSpPr>
        <p:spPr>
          <a:xfrm>
            <a:off x="24566" y="3510818"/>
            <a:ext cx="3360808" cy="1110558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normAutofit/>
          </a:bodyPr>
          <a:lstStyle/>
          <a:p>
            <a:pPr marL="714375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Gilroy" pitchFamily="50" charset="0"/>
                <a:ea typeface="+mn-ea"/>
                <a:cs typeface="Arial" charset="0"/>
              </a:rPr>
              <a:t>Une démarche « gagnant-gagnant » au service de la performance de l’entreprise et du bien-être des salariés.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15B6DF-C595-4E5C-84BE-CDD7AAF4702F}"/>
              </a:ext>
            </a:extLst>
          </p:cNvPr>
          <p:cNvSpPr/>
          <p:nvPr/>
        </p:nvSpPr>
        <p:spPr>
          <a:xfrm>
            <a:off x="4610580" y="346339"/>
            <a:ext cx="37965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4375" lvl="0" defTabSz="914400">
              <a:spcBef>
                <a:spcPct val="20000"/>
              </a:spcBef>
              <a:buClr>
                <a:srgbClr val="A2A387"/>
              </a:buClr>
              <a:buSzPct val="150000"/>
              <a:defRPr/>
            </a:pP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roy" pitchFamily="50" charset="0"/>
                <a:cs typeface="Arial" charset="0"/>
                <a:sym typeface="Wingdings" panose="05000000000000000000" pitchFamily="2" charset="2"/>
              </a:rPr>
              <a:t>Un programme d’actions pour accompagner l’employeur ou la branche dans l’élaboration de son plan de prévention.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F0FF2BA-F276-4612-B496-A4D05231D535}"/>
              </a:ext>
            </a:extLst>
          </p:cNvPr>
          <p:cNvSpPr/>
          <p:nvPr/>
        </p:nvSpPr>
        <p:spPr>
          <a:xfrm>
            <a:off x="4670736" y="1453421"/>
            <a:ext cx="40737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4375" lvl="0" defTabSz="914400">
              <a:spcBef>
                <a:spcPct val="20000"/>
              </a:spcBef>
              <a:buClr>
                <a:srgbClr val="A2A387"/>
              </a:buClr>
              <a:buSzPct val="150000"/>
              <a:defRPr/>
            </a:pP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roy" pitchFamily="50" charset="0"/>
                <a:cs typeface="Arial" charset="0"/>
                <a:sym typeface="Wingdings" panose="05000000000000000000" pitchFamily="2" charset="2"/>
              </a:rPr>
              <a:t>Des salariés acteurs de leur santé / un absentéisme diminué .</a:t>
            </a:r>
          </a:p>
        </p:txBody>
      </p:sp>
      <p:pic>
        <p:nvPicPr>
          <p:cNvPr id="7" name="Graphique 6" descr="Document">
            <a:extLst>
              <a:ext uri="{FF2B5EF4-FFF2-40B4-BE49-F238E27FC236}">
                <a16:creationId xmlns:a16="http://schemas.microsoft.com/office/drawing/2014/main" id="{DDD418F3-C552-4300-BB26-63C670D13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7430" y="364151"/>
            <a:ext cx="683414" cy="68341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E379DA4-2886-41E7-96A7-C95A896A67D0}"/>
              </a:ext>
            </a:extLst>
          </p:cNvPr>
          <p:cNvSpPr txBox="1"/>
          <p:nvPr/>
        </p:nvSpPr>
        <p:spPr>
          <a:xfrm>
            <a:off x="4191714" y="1012901"/>
            <a:ext cx="6834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accent2"/>
                </a:solidFill>
              </a:rPr>
              <a:t>DUERP</a:t>
            </a:r>
          </a:p>
        </p:txBody>
      </p:sp>
      <p:pic>
        <p:nvPicPr>
          <p:cNvPr id="13" name="Graphique 12" descr="Mille">
            <a:extLst>
              <a:ext uri="{FF2B5EF4-FFF2-40B4-BE49-F238E27FC236}">
                <a16:creationId xmlns:a16="http://schemas.microsoft.com/office/drawing/2014/main" id="{BF42A75B-7153-4EFF-A346-DBA4C07D9A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71022" y="1610173"/>
            <a:ext cx="799428" cy="799428"/>
          </a:xfrm>
          <a:prstGeom prst="rect">
            <a:avLst/>
          </a:prstGeom>
        </p:spPr>
      </p:pic>
      <p:graphicFrame>
        <p:nvGraphicFramePr>
          <p:cNvPr id="17" name="Espace réservé du contenu 2">
            <a:extLst>
              <a:ext uri="{FF2B5EF4-FFF2-40B4-BE49-F238E27FC236}">
                <a16:creationId xmlns:a16="http://schemas.microsoft.com/office/drawing/2014/main" id="{B2C45B71-E675-48A6-8C26-0ECB65DF4A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7435198"/>
              </p:ext>
            </p:extLst>
          </p:nvPr>
        </p:nvGraphicFramePr>
        <p:xfrm>
          <a:off x="5870209" y="3290031"/>
          <a:ext cx="2183155" cy="1507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C078A2C1-6C20-40E1-9BA4-20C0FA24731C}"/>
              </a:ext>
            </a:extLst>
          </p:cNvPr>
          <p:cNvSpPr txBox="1"/>
          <p:nvPr/>
        </p:nvSpPr>
        <p:spPr>
          <a:xfrm>
            <a:off x="5088124" y="2533509"/>
            <a:ext cx="3141476" cy="715064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normAutofit fontScale="92500"/>
          </a:bodyPr>
          <a:lstStyle/>
          <a:p>
            <a:pPr marL="714375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Gilroy" pitchFamily="50" charset="0"/>
                <a:ea typeface="+mn-ea"/>
                <a:cs typeface="Arial" charset="0"/>
              </a:rPr>
              <a:t>Des dispositifs ajustables au contexte et besoins de l’entreprise ou la branche… </a:t>
            </a:r>
          </a:p>
          <a:p>
            <a:pPr marL="714375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2A387"/>
              </a:buClr>
              <a:buSzPct val="150000"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224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1E8D40-457E-4325-B159-96E68C44A7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6D18D-CA1E-894E-BF76-41C8FBEBBCA6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Espace réservé du contenu 3">
            <a:extLst>
              <a:ext uri="{FF2B5EF4-FFF2-40B4-BE49-F238E27FC236}">
                <a16:creationId xmlns:a16="http://schemas.microsoft.com/office/drawing/2014/main" id="{B1E95A2F-091D-41C9-81D8-8C9DD3DE51DC}"/>
              </a:ext>
            </a:extLst>
          </p:cNvPr>
          <p:cNvSpPr txBox="1">
            <a:spLocks/>
          </p:cNvSpPr>
          <p:nvPr/>
        </p:nvSpPr>
        <p:spPr>
          <a:xfrm>
            <a:off x="1332889" y="1290181"/>
            <a:ext cx="3505079" cy="3119819"/>
          </a:xfrm>
          <a:prstGeom prst="rect">
            <a:avLst/>
          </a:prstGeom>
        </p:spPr>
        <p:txBody>
          <a:bodyPr vert="horz" lIns="0" tIns="0" rIns="0" bIns="0" numCol="1" spcCol="360000" rtlCol="0">
            <a:normAutofit/>
          </a:bodyPr>
          <a:lstStyle>
            <a:lvl1pPr marL="285750" marR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EDC00"/>
              </a:buClr>
              <a:buSzPct val="125000"/>
              <a:buFont typeface="Wingdings" panose="05000000000000000000" pitchFamily="2" charset="2"/>
              <a:buChar char="n"/>
              <a:tabLst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Century Gothic"/>
              </a:defRPr>
            </a:lvl1pPr>
            <a:lvl2pPr marL="225425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Open Sans Regular"/>
              </a:defRPr>
            </a:lvl2pPr>
            <a:lvl3pPr marL="668338" marR="0" indent="-1333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F3F92"/>
              </a:buClr>
              <a:buSzPct val="120000"/>
              <a:buFont typeface="Webdings" pitchFamily="18" charset="2"/>
              <a:buChar char="="/>
              <a:tabLst/>
              <a:defRPr sz="1100" b="1" kern="1200">
                <a:solidFill>
                  <a:schemeClr val="accent1"/>
                </a:solidFill>
                <a:latin typeface="+mn-lt"/>
                <a:ea typeface="+mn-ea"/>
                <a:cs typeface="Open Sans Regular"/>
              </a:defRPr>
            </a:lvl3pPr>
            <a:lvl4pPr marL="668338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Open Sans Regular"/>
              </a:defRPr>
            </a:lvl4pPr>
            <a:lvl5pPr marL="1382713" marR="0" indent="-12223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EDC00"/>
              </a:buClr>
              <a:buSzPct val="110000"/>
              <a:buFont typeface="Wingdings 2" pitchFamily="18" charset="2"/>
              <a:buChar char="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Open Sans Regular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EDC00"/>
              </a:buClr>
              <a:buSzPct val="125000"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DEDC00"/>
                </a:solidFill>
                <a:effectLst/>
                <a:uLnTx/>
                <a:uFillTx/>
                <a:latin typeface="Gilroy Bold" panose="00000800000000000000" pitchFamily="50" charset="0"/>
                <a:ea typeface="+mn-ea"/>
              </a:rPr>
              <a:t>Une prévention classique</a:t>
            </a:r>
          </a:p>
          <a:p>
            <a:pPr marL="871537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383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323383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Des thématiques « santé » et « qualité de vie au travail » régulièrement enrichies</a:t>
            </a:r>
          </a:p>
          <a:p>
            <a:pPr marL="871537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383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323383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Des interventions sur sites ou intersites lorsque la taille le permet</a:t>
            </a:r>
          </a:p>
          <a:p>
            <a:pPr marL="871537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383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323383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Des boîtes à outils sur des thématiques précises </a:t>
            </a:r>
          </a:p>
          <a:p>
            <a:pPr marL="871537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383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323383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Des outils d’évaluation pour avancer sur les plans de prévention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EDC00"/>
              </a:buClr>
              <a:buSzPct val="125000"/>
              <a:buFont typeface="Wingdings" panose="05000000000000000000" pitchFamily="2" charset="2"/>
              <a:buChar char="n"/>
              <a:tabLst/>
              <a:defRPr/>
            </a:pP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2F3F92"/>
              </a:solidFill>
              <a:effectLst/>
              <a:uLnTx/>
              <a:uFillTx/>
              <a:latin typeface="Arial"/>
              <a:ea typeface="+mn-ea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EDC00"/>
              </a:buClr>
              <a:buSzPct val="125000"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EDC00"/>
                </a:solidFill>
                <a:effectLst/>
                <a:uLnTx/>
                <a:uFillTx/>
                <a:latin typeface="Arial"/>
                <a:ea typeface="+mn-ea"/>
              </a:rPr>
              <a:t>Un accompagnement personnalisé</a:t>
            </a:r>
          </a:p>
          <a:p>
            <a:pPr marL="871537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383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323383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Identifier les contraintes qui conditionnent le choix de l’action</a:t>
            </a:r>
          </a:p>
          <a:p>
            <a:pPr marL="871537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383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323383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Co-construire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323383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autour de la problématique</a:t>
            </a:r>
          </a:p>
          <a:p>
            <a:pPr marL="871537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383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323383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Choisir les professionnels de santé</a:t>
            </a:r>
          </a:p>
          <a:p>
            <a:pPr marL="871537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383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323383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Organiser l’évènement en présentiel ou distanciel</a:t>
            </a:r>
          </a:p>
          <a:p>
            <a:pPr marL="585787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38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323383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EDC00"/>
              </a:buClr>
              <a:buSzPct val="125000"/>
              <a:buFont typeface="Wingdings" panose="05000000000000000000" pitchFamily="2" charset="2"/>
              <a:buNone/>
              <a:tabLst/>
              <a:defRPr/>
            </a:pP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2F3F92"/>
              </a:solidFill>
              <a:effectLst/>
              <a:uLnTx/>
              <a:uFillTx/>
              <a:latin typeface="Arial"/>
              <a:ea typeface="+mn-ea"/>
            </a:endParaRPr>
          </a:p>
          <a:p>
            <a:pPr marL="871537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383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altLang="fr-FR" sz="1000" b="1" i="0" u="none" strike="noStrike" kern="1200" cap="none" spc="0" normalizeH="0" baseline="0" noProof="0" dirty="0">
              <a:ln>
                <a:noFill/>
              </a:ln>
              <a:solidFill>
                <a:srgbClr val="323383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396875" marR="0" lvl="1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41" name="Titre 1">
            <a:extLst>
              <a:ext uri="{FF2B5EF4-FFF2-40B4-BE49-F238E27FC236}">
                <a16:creationId xmlns:a16="http://schemas.microsoft.com/office/drawing/2014/main" id="{4B29FF5B-AC21-4710-A605-8FCA8772A87E}"/>
              </a:ext>
            </a:extLst>
          </p:cNvPr>
          <p:cNvSpPr txBox="1">
            <a:spLocks/>
          </p:cNvSpPr>
          <p:nvPr/>
        </p:nvSpPr>
        <p:spPr>
          <a:xfrm>
            <a:off x="1309049" y="717437"/>
            <a:ext cx="6322619" cy="314021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0" rIns="0" bIns="0" rtlCol="0" anchor="t">
            <a:normAutofit fontScale="9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2F3F92"/>
                </a:solidFill>
                <a:effectLst/>
                <a:uLnTx/>
                <a:uFillTx/>
                <a:latin typeface="Gilroy Bold" panose="00000800000000000000" pitchFamily="50" charset="0"/>
                <a:ea typeface="+mj-ea"/>
                <a:cs typeface="Arial" panose="020B0604020202020204" pitchFamily="34" charset="0"/>
              </a:rPr>
              <a:t> La prévention un travail de fond et une co-construction 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2F3F92"/>
              </a:solidFill>
              <a:effectLst/>
              <a:uLnTx/>
              <a:uFillTx/>
              <a:latin typeface="Gilroy Bold" panose="000008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998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D2F0749-81F1-C5E0-CE2D-AE3BE8AFD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443" y="-114771"/>
            <a:ext cx="7335908" cy="5155877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1E8D40-457E-4325-B159-96E68C44A7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algn="r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F76D18D-CA1E-894E-BF76-41C8FBEBBCA6}" type="slidenum">
              <a:rPr kumimoji="0" lang="en-US" sz="1200" b="0" i="0" u="none" strike="noStrike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pPr marR="0" lvl="0" indent="0" algn="r"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71B0CE-02B1-8785-19A8-E1CF4126F4A1}"/>
              </a:ext>
            </a:extLst>
          </p:cNvPr>
          <p:cNvSpPr txBox="1"/>
          <p:nvPr/>
        </p:nvSpPr>
        <p:spPr>
          <a:xfrm>
            <a:off x="1530626" y="116205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EDC00"/>
              </a:buClr>
              <a:buSzPct val="125000"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EDC00"/>
                </a:solidFill>
                <a:effectLst/>
                <a:uLnTx/>
                <a:uFillTx/>
                <a:latin typeface="Arial"/>
                <a:ea typeface="+mn-ea"/>
              </a:rPr>
              <a:t>Une approche globale sur des thématiques croisées</a:t>
            </a:r>
          </a:p>
        </p:txBody>
      </p:sp>
    </p:spTree>
    <p:extLst>
      <p:ext uri="{BB962C8B-B14F-4D97-AF65-F5344CB8AC3E}">
        <p14:creationId xmlns:p14="http://schemas.microsoft.com/office/powerpoint/2010/main" val="1068676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0E9CBEF-04F9-459F-AB95-5FD5BBBFA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311" y="4908176"/>
            <a:ext cx="395333" cy="235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6858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6D18D-CA1E-894E-BF76-41C8FBEBBCA6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A9439D-D695-4068-BDC1-F631646D7299}"/>
              </a:ext>
            </a:extLst>
          </p:cNvPr>
          <p:cNvSpPr/>
          <p:nvPr/>
        </p:nvSpPr>
        <p:spPr>
          <a:xfrm>
            <a:off x="637309" y="972852"/>
            <a:ext cx="642851" cy="7588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89F871A-97F6-4C6F-9725-956C4881E121}"/>
              </a:ext>
            </a:extLst>
          </p:cNvPr>
          <p:cNvSpPr txBox="1">
            <a:spLocks/>
          </p:cNvSpPr>
          <p:nvPr/>
        </p:nvSpPr>
        <p:spPr>
          <a:xfrm>
            <a:off x="775694" y="688188"/>
            <a:ext cx="2529260" cy="6272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2F3F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panose="020B0604020202020204" pitchFamily="34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DED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Pour les salariés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C40C133-65B8-4983-8DC7-63194EA4C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11591">
            <a:off x="4703393" y="550796"/>
            <a:ext cx="1910059" cy="271021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AF7C4C-27EB-4CF2-8BA0-8678B7475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28641">
            <a:off x="6823305" y="1342424"/>
            <a:ext cx="1910059" cy="2692594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49A0634-93FB-401C-A644-553BE3A76C62}"/>
              </a:ext>
            </a:extLst>
          </p:cNvPr>
          <p:cNvSpPr txBox="1">
            <a:spLocks/>
          </p:cNvSpPr>
          <p:nvPr/>
        </p:nvSpPr>
        <p:spPr>
          <a:xfrm>
            <a:off x="4226763" y="3645699"/>
            <a:ext cx="3863165" cy="98882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91D0D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panose="020B0604020202020204" pitchFamily="34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91D0D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Pour les entreprises et partenaires sociaux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4B5415B5-8B87-4FF5-87F0-01B97A253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473" y="293519"/>
            <a:ext cx="7746504" cy="758890"/>
          </a:xfrm>
        </p:spPr>
        <p:txBody>
          <a:bodyPr>
            <a:normAutofit/>
          </a:bodyPr>
          <a:lstStyle/>
          <a:p>
            <a:r>
              <a:rPr lang="fr-FR" sz="2400" dirty="0"/>
              <a:t>Des supports pour communiquer et faire connaître tous les dispositifs…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CB2D6C3-2D01-228F-99EB-D1B892522B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76060">
            <a:off x="347959" y="1810548"/>
            <a:ext cx="1864402" cy="26790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94EC7D-3D66-8AA6-4BD2-C6C5238EEC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2844" y="1230979"/>
            <a:ext cx="1904284" cy="268154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0B38A0-F409-1F3B-B32C-FC126BF10F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446907">
            <a:off x="3307186" y="2144380"/>
            <a:ext cx="1839153" cy="25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09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EF61846-A644-48E9-AAA5-CE1FFF9A67A7}"/>
              </a:ext>
            </a:extLst>
          </p:cNvPr>
          <p:cNvSpPr/>
          <p:nvPr/>
        </p:nvSpPr>
        <p:spPr>
          <a:xfrm>
            <a:off x="681072" y="3639713"/>
            <a:ext cx="4255363" cy="1226778"/>
          </a:xfrm>
          <a:prstGeom prst="rect">
            <a:avLst/>
          </a:prstGeom>
          <a:solidFill>
            <a:srgbClr val="91D0D4"/>
          </a:solidFill>
        </p:spPr>
        <p:txBody>
          <a:bodyPr lIns="180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srgbClr val="005DA8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5DA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Marie-Paule FEBVRE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5DA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Responsable du Laboratoire d’Innovation sociale AGRICA PREVOYANCE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5DA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Mail :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5DA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hlinkClick r:id="rId2"/>
              </a:rPr>
              <a:t>febvre.marie-paule@groupagrica.com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5DA8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5DA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Tél. :   01 71 21 51 31 / 06 14 65 78 48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5DA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www.groupagrica.com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5DA8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4F10A3-9903-4EDB-8AA8-42F7E579954C}"/>
              </a:ext>
            </a:extLst>
          </p:cNvPr>
          <p:cNvSpPr/>
          <p:nvPr/>
        </p:nvSpPr>
        <p:spPr>
          <a:xfrm>
            <a:off x="1808922" y="1391478"/>
            <a:ext cx="6142382" cy="1603513"/>
          </a:xfrm>
          <a:prstGeom prst="rect">
            <a:avLst/>
          </a:prstGeom>
          <a:solidFill>
            <a:srgbClr val="91D0D4"/>
          </a:solidFill>
        </p:spPr>
        <p:txBody>
          <a:bodyPr lIns="180000" anchor="ctr">
            <a:no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buClr>
                <a:srgbClr val="4B9F99"/>
              </a:buClr>
              <a:buSzPct val="110000"/>
            </a:pPr>
            <a:r>
              <a:rPr lang="fr-FR" sz="1200" b="1" dirty="0">
                <a:solidFill>
                  <a:srgbClr val="2F3F92"/>
                </a:solidFill>
                <a:latin typeface="Gilroy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Une adresse mail: actionsocialeprevoyance@groupagrica.com </a:t>
            </a:r>
          </a:p>
          <a:p>
            <a:pPr marL="0" lvl="5" defTabSz="914400" fontAlgn="base">
              <a:buClr>
                <a:srgbClr val="4B9F99"/>
              </a:buClr>
              <a:buSzPct val="110000"/>
            </a:pPr>
            <a:endParaRPr lang="fr-FR" sz="1200" b="1" dirty="0">
              <a:solidFill>
                <a:srgbClr val="2F3F92"/>
              </a:solidFill>
              <a:latin typeface="Gilroy" panose="00000500000000000000" pitchFamily="50" charset="0"/>
            </a:endParaRPr>
          </a:p>
          <a:p>
            <a:pPr marL="0" lvl="5" defTabSz="914400" fontAlgn="base">
              <a:buClr>
                <a:srgbClr val="4B9F99"/>
              </a:buClr>
              <a:buSzPct val="110000"/>
            </a:pPr>
            <a:r>
              <a:rPr lang="fr-FR" sz="1200" b="1" dirty="0">
                <a:solidFill>
                  <a:srgbClr val="2F3F92"/>
                </a:solidFill>
                <a:latin typeface="Gilroy" panose="00000500000000000000" pitchFamily="50" charset="0"/>
              </a:rPr>
              <a:t>Un numéro dédié </a:t>
            </a:r>
            <a:r>
              <a:rPr lang="fr-FR" sz="1200" b="1" dirty="0">
                <a:solidFill>
                  <a:srgbClr val="2F3F92"/>
                </a:solidFill>
                <a:latin typeface="Gilroy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pour toute demande</a:t>
            </a:r>
            <a:r>
              <a:rPr lang="fr-FR" sz="1200" b="1" dirty="0">
                <a:solidFill>
                  <a:srgbClr val="4B9F99"/>
                </a:solidFill>
                <a:latin typeface="Gilroy" panose="00000500000000000000" pitchFamily="50" charset="0"/>
                <a:ea typeface="Open Sans" pitchFamily="34" charset="0"/>
                <a:cs typeface="Open Sans" pitchFamily="34" charset="0"/>
              </a:rPr>
              <a:t> </a:t>
            </a:r>
            <a:r>
              <a:rPr lang="fr-FR" sz="1200" b="1" dirty="0">
                <a:solidFill>
                  <a:srgbClr val="2F3F92"/>
                </a:solidFill>
                <a:latin typeface="Gilroy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</a:p>
          <a:p>
            <a:pPr marL="180975" lvl="0" indent="-180975" defTabSz="914400" fontAlgn="base">
              <a:spcAft>
                <a:spcPts val="600"/>
              </a:spcAft>
              <a:buSzPct val="110000"/>
            </a:pPr>
            <a:r>
              <a:rPr lang="fr-FR" sz="1200" b="1" dirty="0">
                <a:solidFill>
                  <a:srgbClr val="2F3F92"/>
                </a:solidFill>
                <a:latin typeface="Gilroy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 </a:t>
            </a:r>
            <a:r>
              <a:rPr lang="fr-FR" sz="1200" b="1" dirty="0">
                <a:solidFill>
                  <a:srgbClr val="2F3F92"/>
                </a:solidFill>
                <a:latin typeface="Gilroy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du lundi au vendredi de 9h à 12h et 14h à 17h</a:t>
            </a:r>
          </a:p>
          <a:p>
            <a:pPr marL="0" lvl="5" defTabSz="914400" fontAlgn="base">
              <a:buClr>
                <a:srgbClr val="4B9F99"/>
              </a:buClr>
              <a:buSzPct val="110000"/>
            </a:pPr>
            <a:r>
              <a:rPr lang="fr-FR" sz="1200" b="1" dirty="0">
                <a:solidFill>
                  <a:srgbClr val="2F3F92"/>
                </a:solidFill>
                <a:latin typeface="Gilroy" panose="00000500000000000000" pitchFamily="50" charset="0"/>
              </a:rPr>
              <a:t>Un site : w</a:t>
            </a:r>
            <a:r>
              <a:rPr lang="fr-FR" sz="1200" b="1" dirty="0">
                <a:solidFill>
                  <a:srgbClr val="2F3F92"/>
                </a:solidFill>
                <a:latin typeface="Gilroy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ww.groupagrica.com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9717D1-FF3D-4C0C-AFEC-8034B166447A}"/>
              </a:ext>
            </a:extLst>
          </p:cNvPr>
          <p:cNvSpPr/>
          <p:nvPr/>
        </p:nvSpPr>
        <p:spPr>
          <a:xfrm>
            <a:off x="3334446" y="204968"/>
            <a:ext cx="5600297" cy="815449"/>
          </a:xfrm>
          <a:prstGeom prst="rect">
            <a:avLst/>
          </a:prstGeom>
          <a:gradFill flip="none" rotWithShape="1">
            <a:gsLst>
              <a:gs pos="6000">
                <a:srgbClr val="DEDC00"/>
              </a:gs>
              <a:gs pos="0">
                <a:srgbClr val="E64135">
                  <a:tint val="44500"/>
                  <a:satMod val="160000"/>
                </a:srgbClr>
              </a:gs>
              <a:gs pos="0">
                <a:srgbClr val="E64135">
                  <a:tint val="23500"/>
                  <a:satMod val="160000"/>
                </a:srgbClr>
              </a:gs>
            </a:gsLst>
            <a:lin ang="2700000" scaled="1"/>
            <a:tileRect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2F3F92"/>
                </a:solidFill>
                <a:effectLst/>
                <a:uLnTx/>
                <a:uFillTx/>
                <a:latin typeface="Myriad Pro" pitchFamily="34" charset="0"/>
                <a:ea typeface="+mn-ea"/>
                <a:cs typeface="+mn-cs"/>
              </a:rPr>
              <a:t>Merci pour votre attention,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2F3F92"/>
                </a:solidFill>
                <a:effectLst/>
                <a:uLnTx/>
                <a:uFillTx/>
                <a:latin typeface="Myriad Pro" pitchFamily="34" charset="0"/>
                <a:ea typeface="+mn-ea"/>
                <a:cs typeface="+mn-cs"/>
              </a:rPr>
              <a:t>N’hésitez pas à nous contacter !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1ABA6A1-4F17-432B-ACF7-0DA1C7B43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014" y="1943276"/>
            <a:ext cx="1828959" cy="24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666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grica">
      <a:dk1>
        <a:srgbClr val="000000"/>
      </a:dk1>
      <a:lt1>
        <a:srgbClr val="FFFFFF"/>
      </a:lt1>
      <a:dk2>
        <a:srgbClr val="808080"/>
      </a:dk2>
      <a:lt2>
        <a:srgbClr val="E7E6E6"/>
      </a:lt2>
      <a:accent1>
        <a:srgbClr val="2F3F92"/>
      </a:accent1>
      <a:accent2>
        <a:srgbClr val="DEDC00"/>
      </a:accent2>
      <a:accent3>
        <a:srgbClr val="BDDAEC"/>
      </a:accent3>
      <a:accent4>
        <a:srgbClr val="91D0D3"/>
      </a:accent4>
      <a:accent5>
        <a:srgbClr val="C8C8C8"/>
      </a:accent5>
      <a:accent6>
        <a:srgbClr val="828282"/>
      </a:accent6>
      <a:hlink>
        <a:srgbClr val="2F3F92"/>
      </a:hlink>
      <a:folHlink>
        <a:srgbClr val="2F3F9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Agrica">
      <a:dk1>
        <a:srgbClr val="000000"/>
      </a:dk1>
      <a:lt1>
        <a:srgbClr val="FFFFFF"/>
      </a:lt1>
      <a:dk2>
        <a:srgbClr val="808080"/>
      </a:dk2>
      <a:lt2>
        <a:srgbClr val="E7E6E6"/>
      </a:lt2>
      <a:accent1>
        <a:srgbClr val="2F3F92"/>
      </a:accent1>
      <a:accent2>
        <a:srgbClr val="DEDC00"/>
      </a:accent2>
      <a:accent3>
        <a:srgbClr val="BDDAEC"/>
      </a:accent3>
      <a:accent4>
        <a:srgbClr val="91D0D3"/>
      </a:accent4>
      <a:accent5>
        <a:srgbClr val="C8C8C8"/>
      </a:accent5>
      <a:accent6>
        <a:srgbClr val="828282"/>
      </a:accent6>
      <a:hlink>
        <a:srgbClr val="2F3F92"/>
      </a:hlink>
      <a:folHlink>
        <a:srgbClr val="2F3F9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Agrica">
      <a:dk1>
        <a:srgbClr val="000000"/>
      </a:dk1>
      <a:lt1>
        <a:srgbClr val="FFFFFF"/>
      </a:lt1>
      <a:dk2>
        <a:srgbClr val="808080"/>
      </a:dk2>
      <a:lt2>
        <a:srgbClr val="E7E6E6"/>
      </a:lt2>
      <a:accent1>
        <a:srgbClr val="2F3F92"/>
      </a:accent1>
      <a:accent2>
        <a:srgbClr val="DEDC00"/>
      </a:accent2>
      <a:accent3>
        <a:srgbClr val="BDDAEC"/>
      </a:accent3>
      <a:accent4>
        <a:srgbClr val="91D0D3"/>
      </a:accent4>
      <a:accent5>
        <a:srgbClr val="C8C8C8"/>
      </a:accent5>
      <a:accent6>
        <a:srgbClr val="828282"/>
      </a:accent6>
      <a:hlink>
        <a:srgbClr val="2F3F92"/>
      </a:hlink>
      <a:folHlink>
        <a:srgbClr val="2F3F9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1246</Words>
  <Application>Microsoft Office PowerPoint</Application>
  <PresentationFormat>Affichage à l'écran (16:9)</PresentationFormat>
  <Paragraphs>192</Paragraphs>
  <Slides>18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18</vt:i4>
      </vt:variant>
    </vt:vector>
  </HeadingPairs>
  <TitlesOfParts>
    <vt:vector size="36" baseType="lpstr">
      <vt:lpstr>AppleMyungjo</vt:lpstr>
      <vt:lpstr>Arial</vt:lpstr>
      <vt:lpstr>Calibri</vt:lpstr>
      <vt:lpstr>Century Gothic</vt:lpstr>
      <vt:lpstr>Garamond</vt:lpstr>
      <vt:lpstr>Gilroy</vt:lpstr>
      <vt:lpstr>Gilroy Bold</vt:lpstr>
      <vt:lpstr>Myriad Pro</vt:lpstr>
      <vt:lpstr>Open Sans</vt:lpstr>
      <vt:lpstr>Open Sans Regular</vt:lpstr>
      <vt:lpstr>Times New Roman</vt:lpstr>
      <vt:lpstr>Verdana</vt:lpstr>
      <vt:lpstr>Webdings</vt:lpstr>
      <vt:lpstr>Wingdings</vt:lpstr>
      <vt:lpstr>Wingdings 2</vt:lpstr>
      <vt:lpstr>Thème Office</vt:lpstr>
      <vt:lpstr>1_Thème Office</vt:lpstr>
      <vt:lpstr>2_Thème Office</vt:lpstr>
      <vt:lpstr> L’offre  Action sociale &amp; Prévention proposée par AGRICA Prévoyance    Réunion d’information du 8 septembre 2023 à l’attention des DS CFE-CGC du réseau MSA   </vt:lpstr>
      <vt:lpstr>Présentation du Groupe AGRICA</vt:lpstr>
      <vt:lpstr>Présentation du Groupe AGRICA</vt:lpstr>
      <vt:lpstr>Présentation du Groupe AGRICA</vt:lpstr>
      <vt:lpstr>Solidarité &amp; Prévention : au cœur de l’ADN d’AGRICA</vt:lpstr>
      <vt:lpstr> Le LISA </vt:lpstr>
      <vt:lpstr>    L’action sociale</vt:lpstr>
      <vt:lpstr>Ayez le réflexe action sociale !</vt:lpstr>
      <vt:lpstr>Zoom sur l’action sociale d’AGRICA Prévoyance </vt:lpstr>
      <vt:lpstr>Zoom sur l’action sociale d’AGRICA Prévoyance </vt:lpstr>
      <vt:lpstr>Présentation PowerPoint</vt:lpstr>
      <vt:lpstr>Et pour solliciter l’Action Sociale d’AGRICA Prévoyance</vt:lpstr>
      <vt:lpstr>    La prévention</vt:lpstr>
      <vt:lpstr>La prévention l’affaire de tous !</vt:lpstr>
      <vt:lpstr>Présentation PowerPoint</vt:lpstr>
      <vt:lpstr>Présentation PowerPoint</vt:lpstr>
      <vt:lpstr>Des supports pour communiquer et faire connaître tous les dispositifs…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sociale  Prévention HDS</dc:title>
  <dc:creator>LANDREVIE Isabelle</dc:creator>
  <cp:lastModifiedBy>FEBVRE Marie-Paule</cp:lastModifiedBy>
  <cp:revision>34</cp:revision>
  <cp:lastPrinted>2022-11-10T16:13:02Z</cp:lastPrinted>
  <dcterms:created xsi:type="dcterms:W3CDTF">2022-10-02T15:42:00Z</dcterms:created>
  <dcterms:modified xsi:type="dcterms:W3CDTF">2023-09-07T14:02:57Z</dcterms:modified>
</cp:coreProperties>
</file>